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5" r:id="rId4"/>
    <p:sldId id="266" r:id="rId5"/>
    <p:sldId id="267" r:id="rId6"/>
    <p:sldId id="269" r:id="rId7"/>
    <p:sldId id="268" r:id="rId8"/>
    <p:sldId id="288" r:id="rId9"/>
    <p:sldId id="281" r:id="rId10"/>
    <p:sldId id="282" r:id="rId11"/>
    <p:sldId id="283" r:id="rId12"/>
    <p:sldId id="284" r:id="rId13"/>
    <p:sldId id="285" r:id="rId14"/>
    <p:sldId id="289" r:id="rId15"/>
    <p:sldId id="275" r:id="rId16"/>
    <p:sldId id="264" r:id="rId17"/>
    <p:sldId id="286" r:id="rId18"/>
    <p:sldId id="287" r:id="rId19"/>
    <p:sldId id="290" r:id="rId20"/>
    <p:sldId id="277" r:id="rId21"/>
    <p:sldId id="273" r:id="rId22"/>
    <p:sldId id="271" r:id="rId23"/>
    <p:sldId id="270" r:id="rId2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5DF12-A1F7-4CB6-98D1-2EF5A32BDFAF}" type="datetimeFigureOut">
              <a:rPr lang="nb-NO" smtClean="0"/>
              <a:pPr/>
              <a:t>05.04.2013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90E1C-3873-45B3-A602-446674DCF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96146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Adm.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6 %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378000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Bane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16 %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957291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78 %</a:t>
            </a:r>
            <a:r>
              <a:rPr lang="nb-NO" dirty="0" smtClean="0"/>
              <a:t> </a:t>
            </a:r>
            <a:r>
              <a:rPr lang="nb-NO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4688291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90E1C-3873-45B3-A602-446674DCF690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142248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 må vi si noe om reduksjonen i 2010 og 2011</a:t>
            </a:r>
            <a:r>
              <a:rPr lang="nb-NO" baseline="0" dirty="0" smtClean="0"/>
              <a:t> og andre klubber.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90E1C-3873-45B3-A602-446674DCF690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66202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Forside_HåndballPPT 11-43-2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4197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Undertittel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85800" y="1562629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smtClean="0"/>
              <a:t>Presentasjonstittel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26721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5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4" name="Bilde 3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83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500" b="1" cap="all">
                <a:solidFill>
                  <a:srgbClr val="1F497D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5" name="Bilde 4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798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500">
                <a:solidFill>
                  <a:srgbClr val="1F497D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pic>
        <p:nvPicPr>
          <p:cNvPr id="6" name="Bilde 5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51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500">
                <a:solidFill>
                  <a:srgbClr val="1F497D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251E3-485D-D346-9D98-EF28C5EE5745}" type="datetimeFigureOut">
              <a:rPr lang="nb-NO" smtClean="0"/>
              <a:pPr/>
              <a:t>05.04.2013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486C6-E6FC-E248-A03E-098BC4313238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Bilde 10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69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500">
                <a:solidFill>
                  <a:srgbClr val="1F497D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4" name="Bilde 3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96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1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576421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414371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6" name="Bilde 5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74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0454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6" name="Bilde 5" descr="Bunn_Fotba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40157"/>
            <a:ext cx="9144000" cy="143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29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251E3-485D-D346-9D98-EF28C5EE5745}" type="datetimeFigureOut">
              <a:rPr lang="nb-NO" smtClean="0"/>
              <a:pPr/>
              <a:t>05.04.2013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486C6-E6FC-E248-A03E-098BC4313238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3920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Årsmøte Nordstrand IF Fotball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Tirsdag 2. april 2013</a:t>
            </a:r>
          </a:p>
          <a:p>
            <a:r>
              <a:rPr lang="nb-NO" dirty="0" smtClean="0"/>
              <a:t>Kl. 20 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9171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6. </a:t>
            </a:r>
            <a:r>
              <a:rPr lang="nb-NO" dirty="0" smtClean="0"/>
              <a:t>Foreløpig </a:t>
            </a:r>
            <a:r>
              <a:rPr lang="nb-NO" dirty="0"/>
              <a:t>regnskap 2012 </a:t>
            </a:r>
            <a:r>
              <a:rPr lang="nb-NO" dirty="0" smtClean="0"/>
              <a:t>Bane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Regnskapet for 2012 er gjort opp med et underskudd pålydende  kr. </a:t>
            </a:r>
            <a:r>
              <a:rPr lang="nb-NO" dirty="0" smtClean="0"/>
              <a:t>169 541</a:t>
            </a:r>
            <a:r>
              <a:rPr lang="nb-NO" dirty="0" smtClean="0"/>
              <a:t>,-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7894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Inntekter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2800" dirty="0"/>
              <a:t>Pluss:</a:t>
            </a:r>
          </a:p>
          <a:p>
            <a:pPr lvl="2"/>
            <a:r>
              <a:rPr lang="nb-NO" sz="1800" dirty="0"/>
              <a:t>Treningsavgift gikk inn med 100 % av budsjett (2 340 000,-)</a:t>
            </a:r>
          </a:p>
          <a:p>
            <a:pPr lvl="2"/>
            <a:r>
              <a:rPr lang="nb-NO" sz="1800" dirty="0"/>
              <a:t>Sponsorinntekter 165 % av budsjett (206 000,-)</a:t>
            </a:r>
          </a:p>
          <a:p>
            <a:pPr lvl="2"/>
            <a:r>
              <a:rPr lang="nb-NO" sz="1800" dirty="0"/>
              <a:t>Nordstrand Cup 152 % av budsjett (304 600,-)</a:t>
            </a:r>
          </a:p>
          <a:p>
            <a:pPr lvl="2"/>
            <a:r>
              <a:rPr lang="nb-NO" sz="1800" dirty="0"/>
              <a:t>Fotballskole 186 % av budsjett (558 000,-)</a:t>
            </a:r>
          </a:p>
          <a:p>
            <a:pPr lvl="1"/>
            <a:r>
              <a:rPr lang="nb-NO" sz="2800" dirty="0"/>
              <a:t>Negativt:</a:t>
            </a:r>
          </a:p>
          <a:p>
            <a:pPr lvl="2"/>
            <a:r>
              <a:rPr lang="nb-NO" sz="1800" dirty="0"/>
              <a:t>Salg utstyr til gruppen feilbudsjettert (262 500,-)</a:t>
            </a:r>
          </a:p>
          <a:p>
            <a:pPr lvl="1"/>
            <a:endParaRPr lang="nb-NO" sz="2800" dirty="0"/>
          </a:p>
          <a:p>
            <a:pPr lvl="1"/>
            <a:r>
              <a:rPr lang="nb-NO" sz="2800" dirty="0"/>
              <a:t>Totalt </a:t>
            </a:r>
            <a:r>
              <a:rPr lang="nb-NO" sz="2800" dirty="0" smtClean="0"/>
              <a:t>102 </a:t>
            </a:r>
            <a:r>
              <a:rPr lang="nb-NO" sz="2800" dirty="0"/>
              <a:t>% av budsjett på </a:t>
            </a:r>
            <a:r>
              <a:rPr lang="nb-NO" sz="2800" dirty="0" smtClean="0"/>
              <a:t>inntekter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935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Kostnader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dirty="0"/>
              <a:t>Pluss:</a:t>
            </a:r>
          </a:p>
          <a:p>
            <a:pPr lvl="2"/>
            <a:r>
              <a:rPr lang="nb-NO" dirty="0"/>
              <a:t>Tatt mange kostnader for 2011 (dugnadsrefusjon og trenerrefusjon, utestående Torshov Sport, kjemikalier til bane)</a:t>
            </a:r>
          </a:p>
          <a:p>
            <a:pPr lvl="2"/>
            <a:r>
              <a:rPr lang="nb-NO" dirty="0"/>
              <a:t>Store investeringer i Bane (kjemikalier, harv og </a:t>
            </a:r>
            <a:r>
              <a:rPr lang="nb-NO" dirty="0" err="1"/>
              <a:t>snøfres</a:t>
            </a:r>
            <a:r>
              <a:rPr lang="nb-NO" dirty="0"/>
              <a:t>, reparasjoner) </a:t>
            </a:r>
          </a:p>
          <a:p>
            <a:pPr lvl="1"/>
            <a:r>
              <a:rPr lang="nb-NO" dirty="0" smtClean="0"/>
              <a:t>Negativt:</a:t>
            </a:r>
          </a:p>
          <a:p>
            <a:pPr lvl="2"/>
            <a:r>
              <a:rPr lang="nb-NO" dirty="0" smtClean="0"/>
              <a:t>Kostnader </a:t>
            </a:r>
            <a:r>
              <a:rPr lang="nb-NO" dirty="0"/>
              <a:t>utstyr lag 298 % (358 000</a:t>
            </a:r>
            <a:r>
              <a:rPr lang="nb-NO" dirty="0" smtClean="0"/>
              <a:t>,-  mot 120 000 bud.)</a:t>
            </a:r>
            <a:endParaRPr lang="nb-NO" dirty="0"/>
          </a:p>
          <a:p>
            <a:pPr lvl="2"/>
            <a:r>
              <a:rPr lang="nb-NO" dirty="0"/>
              <a:t>Overganger/bøter 220 % (66 000</a:t>
            </a:r>
            <a:r>
              <a:rPr lang="nb-NO" dirty="0" smtClean="0"/>
              <a:t>,- mot 30 000 bud.)</a:t>
            </a:r>
            <a:endParaRPr lang="nb-NO" dirty="0"/>
          </a:p>
          <a:p>
            <a:pPr lvl="2"/>
            <a:r>
              <a:rPr lang="nb-NO" dirty="0"/>
              <a:t>Dommerkostnader 457 % (182 000</a:t>
            </a:r>
            <a:r>
              <a:rPr lang="nb-NO" dirty="0" smtClean="0"/>
              <a:t>,- mot 40 000 bud.)</a:t>
            </a:r>
            <a:endParaRPr lang="nb-NO" dirty="0"/>
          </a:p>
          <a:p>
            <a:pPr lvl="2"/>
            <a:r>
              <a:rPr lang="nb-NO" dirty="0" smtClean="0"/>
              <a:t>Bane 123 </a:t>
            </a:r>
            <a:r>
              <a:rPr lang="nb-NO" dirty="0"/>
              <a:t>% </a:t>
            </a:r>
            <a:r>
              <a:rPr lang="nb-NO" dirty="0" smtClean="0"/>
              <a:t>(957 </a:t>
            </a:r>
            <a:r>
              <a:rPr lang="nb-NO" dirty="0"/>
              <a:t>000</a:t>
            </a:r>
            <a:r>
              <a:rPr lang="nb-NO" dirty="0" smtClean="0"/>
              <a:t>,- mot 780 000 bud.)</a:t>
            </a:r>
            <a:endParaRPr lang="nb-NO" dirty="0"/>
          </a:p>
          <a:p>
            <a:pPr lvl="2"/>
            <a:r>
              <a:rPr lang="nb-NO" dirty="0"/>
              <a:t>Bilgodtgjørelse trenere/hjelpeapparat 380 % (304 000</a:t>
            </a:r>
            <a:r>
              <a:rPr lang="nb-NO" dirty="0" smtClean="0"/>
              <a:t>,- mot 80 000 bud.)</a:t>
            </a:r>
            <a:endParaRPr lang="nb-NO" dirty="0"/>
          </a:p>
          <a:p>
            <a:pPr lvl="2"/>
            <a:endParaRPr lang="nb-NO" dirty="0"/>
          </a:p>
          <a:p>
            <a:pPr lvl="1"/>
            <a:r>
              <a:rPr lang="nb-NO" dirty="0"/>
              <a:t>Totalt kostnader </a:t>
            </a:r>
            <a:r>
              <a:rPr lang="nb-NO" dirty="0" smtClean="0"/>
              <a:t>19 </a:t>
            </a:r>
            <a:r>
              <a:rPr lang="nb-NO" dirty="0"/>
              <a:t>% over </a:t>
            </a:r>
            <a:r>
              <a:rPr lang="nb-NO" dirty="0" smtClean="0"/>
              <a:t>budsjett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0199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Totalt Fotball og Bane 2012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Konsolidert regnskap Fotball og Bane for </a:t>
            </a:r>
            <a:r>
              <a:rPr lang="nb-NO" dirty="0"/>
              <a:t>2012 er gjort opp med et underskudd pålydende  kr. </a:t>
            </a:r>
            <a:r>
              <a:rPr lang="nb-NO" dirty="0" smtClean="0"/>
              <a:t>467 640,-. Inndekkes med oppspart </a:t>
            </a:r>
            <a:r>
              <a:rPr lang="nb-NO" dirty="0" smtClean="0"/>
              <a:t>egenkapital</a:t>
            </a:r>
            <a:endParaRPr lang="nb-NO" dirty="0"/>
          </a:p>
          <a:p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902" y="2743921"/>
            <a:ext cx="3849428" cy="312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75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Vedtak Regnskap 2012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38"/>
              </a:spcBef>
              <a:buSzPct val="45000"/>
              <a:buNone/>
            </a:pPr>
            <a:r>
              <a:rPr lang="nb-NO" dirty="0" smtClean="0">
                <a:latin typeface="Calibri" pitchFamily="34" charset="0"/>
                <a:ea typeface="SimSun" pitchFamily="2" charset="-122"/>
              </a:rPr>
              <a:t>	Årsmøtet </a:t>
            </a:r>
            <a:r>
              <a:rPr lang="nb-NO" dirty="0">
                <a:latin typeface="Calibri" pitchFamily="34" charset="0"/>
                <a:ea typeface="SimSun" pitchFamily="2" charset="-122"/>
              </a:rPr>
              <a:t>godkjenner regnskapet for </a:t>
            </a:r>
            <a:r>
              <a:rPr lang="nb-NO" dirty="0" smtClean="0">
                <a:latin typeface="Calibri" pitchFamily="34" charset="0"/>
                <a:ea typeface="SimSun" pitchFamily="2" charset="-122"/>
              </a:rPr>
              <a:t>2012</a:t>
            </a:r>
            <a:endParaRPr lang="nb-NO" dirty="0">
              <a:latin typeface="Calibri" pitchFamily="34" charset="0"/>
              <a:ea typeface="SimSun" pitchFamily="2" charset="-122"/>
            </a:endParaRPr>
          </a:p>
          <a:p>
            <a:endParaRPr lang="nb-NO" dirty="0"/>
          </a:p>
        </p:txBody>
      </p:sp>
      <p:pic>
        <p:nvPicPr>
          <p:cNvPr id="4" name="Picture 2" descr="http://www.nordstrand-if.no/nordstrand-if/bilder/tine_2.jpg"/>
          <p:cNvPicPr>
            <a:picLocks noChangeAspect="1" noChangeArrowheads="1"/>
          </p:cNvPicPr>
          <p:nvPr/>
        </p:nvPicPr>
        <p:blipFill rotWithShape="1">
          <a:blip r:embed="rId2"/>
          <a:srcRect r="15103" b="14516"/>
          <a:stretch/>
        </p:blipFill>
        <p:spPr bwMode="auto">
          <a:xfrm>
            <a:off x="896250" y="2590204"/>
            <a:ext cx="4427145" cy="22958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602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/>
              <a:t>Treningsavgift</a:t>
            </a:r>
            <a:r>
              <a:rPr lang="nb-NO" dirty="0" smtClean="0"/>
              <a:t> – dette får du som medlem i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nb-NO" sz="2800" dirty="0">
                <a:latin typeface="Calibri" pitchFamily="34" charset="0"/>
                <a:ea typeface="SimSun" pitchFamily="2" charset="-122"/>
              </a:rPr>
              <a:t>Sportslig tilrettelagt </a:t>
            </a:r>
            <a:r>
              <a:rPr lang="nb-NO" sz="2800" dirty="0" smtClean="0">
                <a:latin typeface="Calibri" pitchFamily="34" charset="0"/>
                <a:ea typeface="SimSun" pitchFamily="2" charset="-122"/>
              </a:rPr>
              <a:t>tilbud fra 5 år og oppover</a:t>
            </a: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Sportsjef og trenerkoordinator (jenter &amp; gutter)</a:t>
            </a:r>
            <a:endParaRPr lang="nb-NO" sz="2800" dirty="0"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2 </a:t>
            </a:r>
            <a:r>
              <a:rPr lang="nb-NO" sz="2800" dirty="0" err="1" smtClean="0">
                <a:latin typeface="Calibri" pitchFamily="34" charset="0"/>
                <a:ea typeface="SimSun" pitchFamily="2" charset="-122"/>
              </a:rPr>
              <a:t>cup’er</a:t>
            </a:r>
            <a:r>
              <a:rPr lang="nb-NO" sz="2800" dirty="0" smtClean="0">
                <a:latin typeface="Calibri" pitchFamily="34" charset="0"/>
                <a:ea typeface="SimSun" pitchFamily="2" charset="-122"/>
              </a:rPr>
              <a:t>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per lag </a:t>
            </a:r>
            <a:r>
              <a:rPr lang="nb-NO" sz="2800" dirty="0" smtClean="0">
                <a:latin typeface="Calibri" pitchFamily="34" charset="0"/>
                <a:ea typeface="SimSun" pitchFamily="2" charset="-122"/>
              </a:rPr>
              <a:t>inkl. Nordstrand Cup, (ikke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Norway cup)	</a:t>
            </a: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Baller og utstyr</a:t>
            </a:r>
            <a:endParaRPr lang="nb-NO" sz="2800" dirty="0"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Forsikring/spillerlisens</a:t>
            </a:r>
            <a:endParaRPr lang="nb-NO" sz="2800" dirty="0" smtClean="0"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Seriespill</a:t>
            </a:r>
          </a:p>
          <a:p>
            <a:pPr>
              <a:defRPr/>
            </a:pPr>
            <a:r>
              <a:rPr lang="nb-NO" sz="2800" dirty="0">
                <a:latin typeface="Calibri" pitchFamily="34" charset="0"/>
                <a:ea typeface="SimSun" pitchFamily="2" charset="-122"/>
              </a:rPr>
              <a:t>Trening hele året - v</a:t>
            </a:r>
            <a:r>
              <a:rPr lang="nb-NO" altLang="ja-JP" sz="2800" dirty="0">
                <a:latin typeface="Calibri" pitchFamily="34" charset="0"/>
                <a:ea typeface="SimSun" pitchFamily="2" charset="-122"/>
              </a:rPr>
              <a:t>interåpne baner!</a:t>
            </a: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Betalt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hovedtrener for alle årganger på 11er</a:t>
            </a:r>
          </a:p>
          <a:p>
            <a:pPr>
              <a:defRPr/>
            </a:pPr>
            <a:r>
              <a:rPr lang="nb-NO" sz="2800" dirty="0">
                <a:latin typeface="Calibri" pitchFamily="34" charset="0"/>
                <a:ea typeface="SimSun" pitchFamily="2" charset="-122"/>
              </a:rPr>
              <a:t>Trenerkurs for trenere 5’er, 7’er og 11’er</a:t>
            </a:r>
            <a:endParaRPr lang="nb-NO" sz="2800" dirty="0" smtClean="0"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Klubbdommerkurs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for alle 12 åringer</a:t>
            </a: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Betalte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dommere</a:t>
            </a: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Administrasjon/Regnskap/Revisjon</a:t>
            </a:r>
            <a:endParaRPr lang="nb-NO" sz="2800" dirty="0">
              <a:latin typeface="Calibri" pitchFamily="34" charset="0"/>
              <a:ea typeface="SimSun" pitchFamily="2" charset="-122"/>
            </a:endParaRPr>
          </a:p>
          <a:p>
            <a:pPr>
              <a:defRPr/>
            </a:pPr>
            <a:r>
              <a:rPr lang="nb-NO" sz="2800" dirty="0" smtClean="0">
                <a:latin typeface="Calibri" pitchFamily="34" charset="0"/>
                <a:ea typeface="SimSun" pitchFamily="2" charset="-122"/>
              </a:rPr>
              <a:t>Gleden </a:t>
            </a:r>
            <a:r>
              <a:rPr lang="nb-NO" sz="2800" dirty="0">
                <a:latin typeface="Calibri" pitchFamily="34" charset="0"/>
                <a:ea typeface="SimSun" pitchFamily="2" charset="-122"/>
              </a:rPr>
              <a:t>av å spille på lag med </a:t>
            </a:r>
            <a:r>
              <a:rPr lang="nb-NO" sz="2800" dirty="0" smtClean="0">
                <a:latin typeface="Calibri" pitchFamily="34" charset="0"/>
                <a:ea typeface="SimSun" pitchFamily="2" charset="-122"/>
              </a:rPr>
              <a:t>andre..!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10005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8. Fastsettelse av treningsavgift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2800507"/>
              </p:ext>
            </p:extLst>
          </p:nvPr>
        </p:nvGraphicFramePr>
        <p:xfrm>
          <a:off x="660175" y="1352101"/>
          <a:ext cx="5939033" cy="2961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7285"/>
                <a:gridCol w="2041748"/>
              </a:tblGrid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>
                          <a:effectLst/>
                        </a:rPr>
                        <a:t>Junior herre elite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>
                          <a:effectLst/>
                        </a:rPr>
                        <a:t> kr         5 200,00 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Junior herre 2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>
                          <a:effectLst/>
                        </a:rPr>
                        <a:t> kr         4 200,00 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 smtClean="0">
                          <a:effectLst/>
                        </a:rPr>
                        <a:t>År 1997 - 2000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 kr         5 200,00 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År</a:t>
                      </a:r>
                      <a:r>
                        <a:rPr lang="nb-NO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2001 - 2002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 kr         4 200,00 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 smtClean="0">
                          <a:effectLst/>
                        </a:rPr>
                        <a:t>År 2003 - 2006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 kr         3 200,00 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 smtClean="0">
                          <a:effectLst/>
                        </a:rPr>
                        <a:t>År 2007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>
                          <a:effectLst/>
                        </a:rPr>
                        <a:t> kr         1 200,00 </a:t>
                      </a:r>
                      <a:endParaRPr lang="nb-NO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3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 smtClean="0">
                          <a:effectLst/>
                        </a:rPr>
                        <a:t>År 2008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u="none" strike="noStrike" dirty="0">
                          <a:effectLst/>
                        </a:rPr>
                        <a:t> kr             600,00 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Rektangel 2"/>
          <p:cNvSpPr/>
          <p:nvPr/>
        </p:nvSpPr>
        <p:spPr>
          <a:xfrm>
            <a:off x="561975" y="5443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 b="1" dirty="0" smtClean="0">
                <a:latin typeface="Calibri" pitchFamily="34" charset="0"/>
                <a:ea typeface="SimSun" pitchFamily="2" charset="-122"/>
              </a:rPr>
              <a:t>Vedtak:  </a:t>
            </a:r>
            <a:r>
              <a:rPr lang="nb-NO" i="1" dirty="0" smtClean="0">
                <a:latin typeface="Calibri" pitchFamily="34" charset="0"/>
                <a:ea typeface="SimSun" pitchFamily="2" charset="-122"/>
              </a:rPr>
              <a:t>Innstilte </a:t>
            </a:r>
            <a:r>
              <a:rPr lang="nb-NO" i="1" dirty="0">
                <a:latin typeface="Calibri" pitchFamily="34" charset="0"/>
                <a:ea typeface="SimSun" pitchFamily="2" charset="-122"/>
              </a:rPr>
              <a:t>treningsavgifter </a:t>
            </a:r>
            <a:r>
              <a:rPr lang="nb-NO" i="1" dirty="0" smtClean="0">
                <a:latin typeface="Calibri" pitchFamily="34" charset="0"/>
                <a:ea typeface="SimSun" pitchFamily="2" charset="-122"/>
              </a:rPr>
              <a:t>vedtas </a:t>
            </a:r>
            <a:endParaRPr lang="nb-NO" i="1" dirty="0">
              <a:latin typeface="Calibri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6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7. Budsjett Fotball og Bane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Økte inntekter med 9 % (ca. 344 000 kr)</a:t>
            </a:r>
          </a:p>
          <a:p>
            <a:pPr lvl="1"/>
            <a:r>
              <a:rPr lang="nb-NO" dirty="0" smtClean="0"/>
              <a:t>Økte sponsorinntekter</a:t>
            </a:r>
          </a:p>
          <a:p>
            <a:pPr lvl="1"/>
            <a:r>
              <a:rPr lang="nb-NO" dirty="0" smtClean="0"/>
              <a:t>Økte treningsavgifter</a:t>
            </a:r>
          </a:p>
          <a:p>
            <a:pPr lvl="1"/>
            <a:r>
              <a:rPr lang="nb-NO" dirty="0" smtClean="0"/>
              <a:t>Ingen «hodestøtte»</a:t>
            </a:r>
          </a:p>
          <a:p>
            <a:r>
              <a:rPr lang="nb-NO" dirty="0" smtClean="0"/>
              <a:t>Reduserte kostnader 0,7 % (ca. 28 000 kr)</a:t>
            </a:r>
          </a:p>
          <a:p>
            <a:pPr lvl="1"/>
            <a:r>
              <a:rPr lang="nb-NO" dirty="0" smtClean="0"/>
              <a:t>Økt bane og dommerutgifter</a:t>
            </a:r>
          </a:p>
          <a:p>
            <a:pPr lvl="1"/>
            <a:r>
              <a:rPr lang="nb-NO" dirty="0" smtClean="0"/>
              <a:t>Redusert «diverseposter»</a:t>
            </a:r>
          </a:p>
          <a:p>
            <a:r>
              <a:rPr lang="nb-NO" dirty="0" smtClean="0"/>
              <a:t>Forbedret budsjett vs. res. 2012 (ca. 372 000 kr)</a:t>
            </a:r>
          </a:p>
          <a:p>
            <a:endParaRPr lang="nb-NO" dirty="0" smtClean="0"/>
          </a:p>
          <a:p>
            <a:r>
              <a:rPr lang="nb-NO" b="1" dirty="0" smtClean="0"/>
              <a:t>Budsjettert resultat 2013:		Overskudd på 74 200 kr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xmlns="" val="18593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7. Budsjett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5418" y="1699974"/>
            <a:ext cx="4907742" cy="39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42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Vedtak Budsjett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38"/>
              </a:spcBef>
              <a:buSzPct val="45000"/>
              <a:buNone/>
            </a:pPr>
            <a:r>
              <a:rPr lang="nb-NO" dirty="0" smtClean="0">
                <a:latin typeface="Calibri" pitchFamily="34" charset="0"/>
                <a:ea typeface="SimSun" pitchFamily="2" charset="-122"/>
              </a:rPr>
              <a:t>	Årsmøtet </a:t>
            </a:r>
            <a:r>
              <a:rPr lang="nb-NO" dirty="0">
                <a:latin typeface="Calibri" pitchFamily="34" charset="0"/>
                <a:ea typeface="SimSun" pitchFamily="2" charset="-122"/>
              </a:rPr>
              <a:t>godkjenner </a:t>
            </a:r>
            <a:r>
              <a:rPr lang="nb-NO" dirty="0" smtClean="0">
                <a:latin typeface="Calibri" pitchFamily="34" charset="0"/>
                <a:ea typeface="SimSun" pitchFamily="2" charset="-122"/>
              </a:rPr>
              <a:t>budsjettet </a:t>
            </a:r>
            <a:r>
              <a:rPr lang="nb-NO" dirty="0">
                <a:latin typeface="Calibri" pitchFamily="34" charset="0"/>
                <a:ea typeface="SimSun" pitchFamily="2" charset="-122"/>
              </a:rPr>
              <a:t>for </a:t>
            </a:r>
            <a:r>
              <a:rPr lang="nb-NO" dirty="0" smtClean="0">
                <a:latin typeface="Calibri" pitchFamily="34" charset="0"/>
                <a:ea typeface="SimSun" pitchFamily="2" charset="-122"/>
              </a:rPr>
              <a:t>2013</a:t>
            </a:r>
            <a:endParaRPr lang="nb-NO" dirty="0">
              <a:latin typeface="Calibri" pitchFamily="34" charset="0"/>
              <a:ea typeface="SimSun" pitchFamily="2" charset="-122"/>
            </a:endParaRPr>
          </a:p>
          <a:p>
            <a:endParaRPr lang="nb-NO" dirty="0"/>
          </a:p>
        </p:txBody>
      </p:sp>
      <p:pic>
        <p:nvPicPr>
          <p:cNvPr id="4" name="Picture 2" descr="http://www.nordstrand-if.no/nordstrand-if/bilder/tine_2.jpg"/>
          <p:cNvPicPr>
            <a:picLocks noChangeAspect="1" noChangeArrowheads="1"/>
          </p:cNvPicPr>
          <p:nvPr/>
        </p:nvPicPr>
        <p:blipFill rotWithShape="1">
          <a:blip r:embed="rId2"/>
          <a:srcRect r="15103" b="14516"/>
          <a:stretch/>
        </p:blipFill>
        <p:spPr bwMode="auto">
          <a:xfrm>
            <a:off x="904876" y="2590204"/>
            <a:ext cx="4427145" cy="22958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0869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Dagsorden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000" dirty="0"/>
              <a:t>Å</a:t>
            </a:r>
            <a:r>
              <a:rPr lang="nb-NO" sz="2000" dirty="0" smtClean="0"/>
              <a:t>pning </a:t>
            </a:r>
            <a:r>
              <a:rPr lang="nb-NO" sz="2000" dirty="0"/>
              <a:t>ved leder Thor Einar </a:t>
            </a:r>
            <a:r>
              <a:rPr lang="nb-NO" sz="2000" dirty="0" smtClean="0"/>
              <a:t>Andersen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smtClean="0"/>
              <a:t>Godkjenning </a:t>
            </a:r>
            <a:r>
              <a:rPr lang="nb-NO" sz="2000" dirty="0"/>
              <a:t>av </a:t>
            </a:r>
            <a:r>
              <a:rPr lang="nb-NO" sz="2000" dirty="0" smtClean="0"/>
              <a:t>stemmeberettigede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Godkjenning av innkalling og </a:t>
            </a:r>
            <a:r>
              <a:rPr lang="nb-NO" sz="2000" dirty="0" smtClean="0"/>
              <a:t>dagsorden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Valg av ordstyrer og referent og 2 til å signere </a:t>
            </a:r>
            <a:r>
              <a:rPr lang="nb-NO" sz="2000" dirty="0" smtClean="0"/>
              <a:t>protokoll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Styrets årsberetning </a:t>
            </a:r>
            <a:r>
              <a:rPr lang="nb-NO" sz="2000" dirty="0" smtClean="0"/>
              <a:t>2012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Foreløpig regnskap </a:t>
            </a:r>
            <a:r>
              <a:rPr lang="nb-NO" sz="2000" dirty="0" smtClean="0"/>
              <a:t>2012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smtClean="0"/>
              <a:t>Fastsettelse av treningsavgift 2013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smtClean="0"/>
              <a:t>Budsjett </a:t>
            </a:r>
            <a:r>
              <a:rPr lang="nb-NO" sz="2000" dirty="0" smtClean="0"/>
              <a:t>2013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 smtClean="0"/>
              <a:t>Valg </a:t>
            </a:r>
            <a:r>
              <a:rPr lang="nb-NO" sz="2000" dirty="0"/>
              <a:t>av styre for </a:t>
            </a:r>
            <a:r>
              <a:rPr lang="nb-NO" sz="2000" dirty="0" smtClean="0"/>
              <a:t>2013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Eventuelt</a:t>
            </a:r>
          </a:p>
        </p:txBody>
      </p:sp>
    </p:spTree>
    <p:extLst>
      <p:ext uri="{BB962C8B-B14F-4D97-AF65-F5344CB8AC3E}">
        <p14:creationId xmlns:p14="http://schemas.microsoft.com/office/powerpoint/2010/main" xmlns="" val="372564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9. Endringer av Fotballstyret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Valgkomiteen har følgende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innstilling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til styret for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2013: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/>
            </a:r>
            <a:br>
              <a:rPr lang="nb-NO" sz="2000" dirty="0">
                <a:latin typeface="Calibri" pitchFamily="34" charset="0"/>
                <a:ea typeface="SimSun" pitchFamily="2" charset="-122"/>
              </a:rPr>
            </a:br>
            <a:r>
              <a:rPr lang="nb-NO" sz="2000" dirty="0">
                <a:latin typeface="Calibri" pitchFamily="34" charset="0"/>
                <a:ea typeface="SimSun" pitchFamily="2" charset="-122"/>
              </a:rPr>
              <a:t/>
            </a:r>
            <a:br>
              <a:rPr lang="nb-NO" sz="2000" dirty="0">
                <a:latin typeface="Calibri" pitchFamily="34" charset="0"/>
                <a:ea typeface="SimSun" pitchFamily="2" charset="-122"/>
              </a:rPr>
            </a:br>
            <a:r>
              <a:rPr lang="nb-NO" sz="2000" dirty="0">
                <a:latin typeface="Calibri" pitchFamily="34" charset="0"/>
                <a:ea typeface="SimSun" pitchFamily="2" charset="-122"/>
              </a:rPr>
              <a:t>Ønsker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å fratre styret: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 smtClean="0">
                <a:latin typeface="Calibri" pitchFamily="34" charset="0"/>
                <a:ea typeface="SimSun" pitchFamily="2" charset="-122"/>
              </a:rPr>
              <a:t>Jan Knoph, </a:t>
            </a:r>
            <a:r>
              <a:rPr lang="nb-NO" sz="2000" dirty="0" err="1" smtClean="0">
                <a:latin typeface="Calibri" pitchFamily="34" charset="0"/>
                <a:ea typeface="SimSun" pitchFamily="2" charset="-122"/>
              </a:rPr>
              <a:t>Jr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/Sr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Inn i styret:	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b-NO" sz="2000" dirty="0" smtClean="0">
                <a:latin typeface="Calibri" pitchFamily="34" charset="0"/>
                <a:ea typeface="SimSun" pitchFamily="2" charset="-122"/>
              </a:rPr>
              <a:t>Live Smith-Erichsen, 01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nb-NO" sz="2000" dirty="0" smtClean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 smtClean="0">
                <a:latin typeface="Calibri" pitchFamily="34" charset="0"/>
                <a:ea typeface="SimSun" pitchFamily="2" charset="-122"/>
              </a:rPr>
              <a:t>Thor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Einar Andersen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fortsetter som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leder av fotballgruppen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xmlns="" val="122587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9. Valg av Fotballstyret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Styrets sammensetning for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2013: 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 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Thor Einar Andersen, 02	Leder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år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Michael Jacobs, 99, </a:t>
            </a:r>
            <a:r>
              <a:rPr lang="nb-NO" sz="2000" dirty="0" err="1" smtClean="0">
                <a:latin typeface="Calibri" pitchFamily="34" charset="0"/>
                <a:ea typeface="SimSun" pitchFamily="2" charset="-122"/>
              </a:rPr>
              <a:t>Jr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/Sr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ikke på valg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Gunnar Flaten, 01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 år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 smtClean="0">
                <a:latin typeface="Calibri" pitchFamily="34" charset="0"/>
                <a:ea typeface="SimSun" pitchFamily="2" charset="-122"/>
              </a:rPr>
              <a:t>Live Smith-Erichsen, 01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 år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Ola Hobber Nilsen, dommer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ikke på valg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Bente Holth, 00, 02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ikke på valg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David </a:t>
            </a:r>
            <a:r>
              <a:rPr lang="nb-NO" sz="2000" dirty="0" err="1">
                <a:latin typeface="Calibri" pitchFamily="34" charset="0"/>
                <a:ea typeface="SimSun" pitchFamily="2" charset="-122"/>
              </a:rPr>
              <a:t>Aarstein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,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01, 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99, 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97</a:t>
            </a:r>
            <a:r>
              <a:rPr lang="nb-NO" sz="2000" dirty="0">
                <a:latin typeface="Calibri" pitchFamily="34" charset="0"/>
                <a:ea typeface="SimSun" pitchFamily="2" charset="-122"/>
              </a:rPr>
              <a:t>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 år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Bjørn Rudjord, 03			</a:t>
            </a:r>
            <a:r>
              <a:rPr lang="nb-NO" sz="2000" dirty="0" smtClean="0">
                <a:latin typeface="Calibri" pitchFamily="34" charset="0"/>
                <a:ea typeface="SimSun" pitchFamily="2" charset="-122"/>
              </a:rPr>
              <a:t>2 år</a:t>
            </a:r>
            <a:endParaRPr lang="nb-NO" sz="2000" dirty="0">
              <a:latin typeface="Calibri" pitchFamily="34" charset="0"/>
              <a:ea typeface="SimSun" pitchFamily="2" charset="-122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 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dirty="0">
                <a:latin typeface="Calibri" pitchFamily="34" charset="0"/>
                <a:ea typeface="SimSun" pitchFamily="2" charset="-122"/>
              </a:rPr>
              <a:t> 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nb-NO" sz="2000" b="1" dirty="0" smtClean="0">
                <a:latin typeface="Calibri" pitchFamily="34" charset="0"/>
                <a:ea typeface="SimSun" pitchFamily="2" charset="-122"/>
              </a:rPr>
              <a:t>Innstilling:  </a:t>
            </a:r>
            <a:r>
              <a:rPr lang="nb-NO" sz="2000" i="1" dirty="0" smtClean="0">
                <a:latin typeface="Calibri" pitchFamily="34" charset="0"/>
                <a:ea typeface="SimSun" pitchFamily="2" charset="-122"/>
              </a:rPr>
              <a:t>Årsmøtet </a:t>
            </a:r>
            <a:r>
              <a:rPr lang="nb-NO" sz="2000" i="1" dirty="0">
                <a:latin typeface="Calibri" pitchFamily="34" charset="0"/>
                <a:ea typeface="SimSun" pitchFamily="2" charset="-122"/>
              </a:rPr>
              <a:t>vedtar at styret velges som innstilt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xmlns="" val="2932086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10. Eventuelt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Ingen innkomne forslag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391294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4400" dirty="0">
                <a:ea typeface="ＭＳ Ｐゴシック" charset="0"/>
                <a:cs typeface="Times New Roman" pitchFamily="18" charset="0"/>
              </a:rPr>
              <a:t>Takk for i dag!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525963"/>
          </a:xfrm>
        </p:spPr>
        <p:txBody>
          <a:bodyPr/>
          <a:lstStyle/>
          <a:p>
            <a:pPr marL="0" lvl="0" indent="0" algn="ctr" defTabSz="914400" fontAlgn="base">
              <a:spcBef>
                <a:spcPts val="638"/>
              </a:spcBef>
              <a:spcAft>
                <a:spcPct val="0"/>
              </a:spcAft>
              <a:buNone/>
              <a:defRPr/>
            </a:pPr>
            <a:r>
              <a:rPr lang="nb-NO" sz="3200" dirty="0" smtClean="0">
                <a:latin typeface="Calibri" pitchFamily="34" charset="0"/>
                <a:ea typeface="SimSun" pitchFamily="2" charset="-122"/>
              </a:rPr>
              <a:t>Flest </a:t>
            </a:r>
            <a:r>
              <a:rPr lang="nb-NO" sz="3200" dirty="0">
                <a:latin typeface="Calibri" pitchFamily="34" charset="0"/>
                <a:ea typeface="SimSun" pitchFamily="2" charset="-122"/>
              </a:rPr>
              <a:t>mulig - lengst mulig - best mulig</a:t>
            </a:r>
          </a:p>
          <a:p>
            <a:pPr marL="0" lvl="0" indent="0" algn="ctr" defTabSz="914400" fontAlgn="base">
              <a:spcBef>
                <a:spcPts val="638"/>
              </a:spcBef>
              <a:spcAft>
                <a:spcPct val="0"/>
              </a:spcAft>
              <a:buNone/>
              <a:defRPr/>
            </a:pPr>
            <a:r>
              <a:rPr lang="nb-NO" sz="2400" dirty="0" smtClean="0">
                <a:latin typeface="Calibri" pitchFamily="34" charset="0"/>
                <a:ea typeface="SimSun" pitchFamily="2" charset="-122"/>
              </a:rPr>
              <a:t>Vi «skaper» barn og unge å </a:t>
            </a:r>
            <a:r>
              <a:rPr lang="nb-NO" sz="2400" dirty="0">
                <a:latin typeface="Calibri" pitchFamily="34" charset="0"/>
                <a:ea typeface="SimSun" pitchFamily="2" charset="-122"/>
              </a:rPr>
              <a:t>være stolte av!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1" t="4005" r="16327" b="32500"/>
          <a:stretch/>
        </p:blipFill>
        <p:spPr>
          <a:xfrm>
            <a:off x="2266949" y="2522538"/>
            <a:ext cx="4572001" cy="435451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352425" y="5562600"/>
            <a:ext cx="189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Foto: Asbjørn Eide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58761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4000" b="1" dirty="0" smtClean="0">
                <a:solidFill>
                  <a:schemeClr val="accent1"/>
                </a:solidFill>
              </a:rPr>
              <a:t>Visjon</a:t>
            </a:r>
            <a:r>
              <a:rPr lang="nb-NO" sz="3600" dirty="0" smtClean="0">
                <a:solidFill>
                  <a:schemeClr val="accent1"/>
                </a:solidFill>
              </a:rPr>
              <a:t>: Flest </a:t>
            </a:r>
            <a:r>
              <a:rPr lang="nb-NO" sz="3600" dirty="0">
                <a:solidFill>
                  <a:schemeClr val="accent1"/>
                </a:solidFill>
              </a:rPr>
              <a:t>mulig | lengst mulig | best mulig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4" name="TekstSylinder 5"/>
          <p:cNvSpPr txBox="1">
            <a:spLocks noChangeArrowheads="1"/>
          </p:cNvSpPr>
          <p:nvPr/>
        </p:nvSpPr>
        <p:spPr bwMode="auto">
          <a:xfrm>
            <a:off x="1295400" y="4997450"/>
            <a:ext cx="6564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2000" dirty="0" smtClean="0">
                <a:solidFill>
                  <a:schemeClr val="accent1"/>
                </a:solidFill>
                <a:latin typeface="Calibri" pitchFamily="34" charset="0"/>
              </a:rPr>
              <a:t>Vi skal ivareta barn og unges sportslige drømmer!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2000" dirty="0" smtClean="0">
                <a:solidFill>
                  <a:schemeClr val="accent1"/>
                </a:solidFill>
                <a:latin typeface="Calibri" pitchFamily="34" charset="0"/>
              </a:rPr>
              <a:t>Vi «skaper» barn og unge å være stolte av!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18" b="12629"/>
          <a:stretch/>
        </p:blipFill>
        <p:spPr>
          <a:xfrm>
            <a:off x="1276350" y="1512957"/>
            <a:ext cx="6543675" cy="32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66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91525" cy="1143000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nb-NO" sz="2800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/>
            </a:r>
            <a:br>
              <a:rPr lang="nb-NO" sz="2800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</a:br>
            <a:r>
              <a:rPr lang="nb-NO" sz="3600" b="1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Verdier:</a:t>
            </a:r>
            <a:r>
              <a:rPr lang="nb-NO" sz="2800" b="1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 </a:t>
            </a:r>
            <a:r>
              <a:rPr lang="nb-NO" sz="2800" dirty="0" smtClean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TRENING </a:t>
            </a:r>
            <a:r>
              <a:rPr lang="nb-NO" sz="2800" dirty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>| KONKURRANSE | LEK | SAMHOLD</a:t>
            </a:r>
            <a:r>
              <a:rPr lang="nb-NO" sz="3200" dirty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  <a:t/>
            </a:r>
            <a:br>
              <a:rPr lang="nb-NO" sz="3200" dirty="0">
                <a:solidFill>
                  <a:schemeClr val="accent1"/>
                </a:solidFill>
                <a:ea typeface="ＭＳ Ｐゴシック" pitchFamily="34" charset="-128"/>
                <a:cs typeface="+mn-cs"/>
              </a:rPr>
            </a:br>
            <a:endParaRPr lang="nb-NO" sz="3600" dirty="0">
              <a:solidFill>
                <a:schemeClr val="accent1"/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38" r="-3569"/>
          <a:stretch/>
        </p:blipFill>
        <p:spPr>
          <a:xfrm>
            <a:off x="1393626" y="1781174"/>
            <a:ext cx="6356747" cy="3761583"/>
          </a:xfrm>
        </p:spPr>
      </p:pic>
    </p:spTree>
    <p:extLst>
      <p:ext uri="{BB962C8B-B14F-4D97-AF65-F5344CB8AC3E}">
        <p14:creationId xmlns:p14="http://schemas.microsoft.com/office/powerpoint/2010/main" xmlns="" val="252050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Nordstrand IF Fotballgruppen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>
                <a:latin typeface="Calibri" pitchFamily="34" charset="0"/>
              </a:rPr>
              <a:t>Etablert </a:t>
            </a:r>
            <a:r>
              <a:rPr lang="nb-NO" dirty="0">
                <a:latin typeface="Calibri" pitchFamily="34" charset="0"/>
              </a:rPr>
              <a:t>1902</a:t>
            </a:r>
          </a:p>
          <a:p>
            <a:r>
              <a:rPr lang="nb-NO" dirty="0" smtClean="0">
                <a:latin typeface="Calibri" pitchFamily="34" charset="0"/>
              </a:rPr>
              <a:t>Ca. 850 aktive</a:t>
            </a:r>
            <a:endParaRPr lang="nb-NO" dirty="0">
              <a:latin typeface="Calibri" pitchFamily="34" charset="0"/>
            </a:endParaRPr>
          </a:p>
          <a:p>
            <a:r>
              <a:rPr lang="nb-NO" dirty="0" smtClean="0">
                <a:latin typeface="Calibri" pitchFamily="34" charset="0"/>
              </a:rPr>
              <a:t>Ca. 70 lag</a:t>
            </a:r>
            <a:endParaRPr lang="nb-NO" dirty="0">
              <a:latin typeface="Calibri" pitchFamily="34" charset="0"/>
            </a:endParaRPr>
          </a:p>
          <a:p>
            <a:r>
              <a:rPr lang="nb-NO" dirty="0" smtClean="0">
                <a:latin typeface="Calibri" pitchFamily="34" charset="0"/>
              </a:rPr>
              <a:t>Dommere (31 + 12 dommere)</a:t>
            </a:r>
          </a:p>
          <a:p>
            <a:r>
              <a:rPr lang="nb-NO" dirty="0" smtClean="0">
                <a:latin typeface="Calibri" pitchFamily="34" charset="0"/>
              </a:rPr>
              <a:t>Over </a:t>
            </a:r>
            <a:r>
              <a:rPr lang="nb-NO" dirty="0">
                <a:latin typeface="Calibri" pitchFamily="34" charset="0"/>
              </a:rPr>
              <a:t>300 frivillige </a:t>
            </a:r>
            <a:r>
              <a:rPr lang="nb-NO" dirty="0" smtClean="0">
                <a:latin typeface="Calibri" pitchFamily="34" charset="0"/>
              </a:rPr>
              <a:t>funksjonærer</a:t>
            </a:r>
            <a:endParaRPr lang="nb-NO" dirty="0">
              <a:latin typeface="Calibri" pitchFamily="34" charset="0"/>
            </a:endParaRPr>
          </a:p>
          <a:p>
            <a:r>
              <a:rPr lang="nb-NO" dirty="0" smtClean="0">
                <a:latin typeface="Calibri" pitchFamily="34" charset="0"/>
              </a:rPr>
              <a:t>Over </a:t>
            </a:r>
            <a:r>
              <a:rPr lang="nb-NO" dirty="0">
                <a:latin typeface="Calibri" pitchFamily="34" charset="0"/>
              </a:rPr>
              <a:t>2250 årlige trenings </a:t>
            </a:r>
            <a:r>
              <a:rPr lang="nb-NO" dirty="0" smtClean="0">
                <a:latin typeface="Calibri" pitchFamily="34" charset="0"/>
              </a:rPr>
              <a:t>timer</a:t>
            </a:r>
            <a:endParaRPr lang="nb-NO" dirty="0">
              <a:latin typeface="Calibri" pitchFamily="34" charset="0"/>
            </a:endParaRPr>
          </a:p>
          <a:p>
            <a:endParaRPr lang="nb-NO" dirty="0"/>
          </a:p>
        </p:txBody>
      </p:sp>
      <p:sp>
        <p:nvSpPr>
          <p:cNvPr id="4" name="TekstSylinder 9"/>
          <p:cNvSpPr txBox="1">
            <a:spLocks noChangeArrowheads="1"/>
          </p:cNvSpPr>
          <p:nvPr/>
        </p:nvSpPr>
        <p:spPr bwMode="auto">
          <a:xfrm>
            <a:off x="742949" y="4906963"/>
            <a:ext cx="51720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b-NO" sz="3200" b="1" dirty="0">
                <a:solidFill>
                  <a:schemeClr val="accent1"/>
                </a:solidFill>
                <a:latin typeface="Calibri" pitchFamily="34" charset="0"/>
              </a:rPr>
              <a:t>GØY</a:t>
            </a:r>
            <a:r>
              <a:rPr lang="nb-NO" sz="32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nb-NO" sz="3200" b="1" dirty="0">
                <a:solidFill>
                  <a:schemeClr val="accent1"/>
                </a:solidFill>
                <a:latin typeface="Calibri" pitchFamily="34" charset="0"/>
              </a:rPr>
              <a:t>MED BALL - ALDRI </a:t>
            </a:r>
            <a:r>
              <a:rPr lang="nb-NO" sz="3200" b="1" dirty="0" smtClean="0">
                <a:solidFill>
                  <a:schemeClr val="accent1"/>
                </a:solidFill>
                <a:latin typeface="Calibri" pitchFamily="34" charset="0"/>
              </a:rPr>
              <a:t>KØ!</a:t>
            </a:r>
            <a:endParaRPr lang="nb-NO" sz="3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20" b="26720"/>
          <a:stretch/>
        </p:blipFill>
        <p:spPr>
          <a:xfrm>
            <a:off x="5934074" y="1123951"/>
            <a:ext cx="32099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44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 smtClean="0">
                <a:solidFill>
                  <a:schemeClr val="accent1"/>
                </a:solidFill>
                <a:latin typeface="Calibri" pitchFamily="34" charset="0"/>
              </a:rPr>
              <a:t/>
            </a:r>
            <a:br>
              <a:rPr lang="nb-NO" sz="3600" dirty="0" smtClean="0">
                <a:solidFill>
                  <a:schemeClr val="accent1"/>
                </a:solidFill>
                <a:latin typeface="Calibri" pitchFamily="34" charset="0"/>
              </a:rPr>
            </a:br>
            <a:r>
              <a:rPr lang="nb-NO" sz="3600" dirty="0" smtClean="0">
                <a:solidFill>
                  <a:schemeClr val="accent1"/>
                </a:solidFill>
                <a:latin typeface="Calibri" pitchFamily="34" charset="0"/>
              </a:rPr>
              <a:t>5. Årsberetning 2012</a:t>
            </a:r>
            <a:br>
              <a:rPr lang="nb-NO" sz="3600" dirty="0" smtClean="0">
                <a:solidFill>
                  <a:schemeClr val="accent1"/>
                </a:solidFill>
                <a:latin typeface="Calibri" pitchFamily="34" charset="0"/>
              </a:rPr>
            </a:br>
            <a:endParaRPr lang="nb-NO" sz="3600" dirty="0">
              <a:solidFill>
                <a:schemeClr val="accent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Stor </a:t>
            </a:r>
            <a:r>
              <a:rPr lang="nb-NO" dirty="0">
                <a:latin typeface="Calibri" pitchFamily="34" charset="0"/>
              </a:rPr>
              <a:t>og god sportslig </a:t>
            </a:r>
            <a:r>
              <a:rPr lang="nb-NO" dirty="0" smtClean="0">
                <a:latin typeface="Calibri" pitchFamily="34" charset="0"/>
              </a:rPr>
              <a:t>aktivitet (Nordstrand Cup, J 98, G 99 og G 97)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Beste fotballskole i Oslo Fotballkrets i 2012!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>
                <a:latin typeface="Calibri" pitchFamily="34" charset="0"/>
              </a:rPr>
              <a:t>Treningsleir i Danmark (Fjerritslev) ca. 180 </a:t>
            </a:r>
            <a:r>
              <a:rPr lang="nb-NO" dirty="0" smtClean="0">
                <a:latin typeface="Calibri" pitchFamily="34" charset="0"/>
              </a:rPr>
              <a:t>deltagere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Dommergruppe i Norgestoppen</a:t>
            </a:r>
            <a:endParaRPr lang="nb-NO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Flotte anlegg (4 kunstgressbaner)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Web side blant landets 50 beste!</a:t>
            </a:r>
            <a:endParaRPr lang="nb-NO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Dugnadsaktiviteten</a:t>
            </a:r>
            <a:endParaRPr lang="nb-NO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dirty="0" smtClean="0">
                <a:latin typeface="Calibri" pitchFamily="34" charset="0"/>
              </a:rPr>
              <a:t>Utfordrende økonomi og store organisasjonsendringer</a:t>
            </a:r>
            <a:endParaRPr lang="nb-NO" dirty="0">
              <a:latin typeface="Calibri" pitchFamily="34" charset="0"/>
            </a:endParaRP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xmlns="" val="156192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Fotballgruppen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sz="1800" dirty="0" smtClean="0">
                <a:latin typeface="Calibri" pitchFamily="34" charset="0"/>
              </a:rPr>
              <a:t>Ca. 850 medlemmer</a:t>
            </a:r>
            <a:endParaRPr lang="nb-NO" sz="1800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 smtClean="0">
                <a:latin typeface="Calibri" pitchFamily="34" charset="0"/>
              </a:rPr>
              <a:t>434 </a:t>
            </a:r>
            <a:r>
              <a:rPr lang="nb-NO" sz="1800" dirty="0">
                <a:latin typeface="Calibri" pitchFamily="34" charset="0"/>
              </a:rPr>
              <a:t>medl. under 12 år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 smtClean="0">
                <a:latin typeface="Calibri" pitchFamily="34" charset="0"/>
              </a:rPr>
              <a:t>305  </a:t>
            </a:r>
            <a:r>
              <a:rPr lang="nb-NO" sz="1800" dirty="0">
                <a:latin typeface="Calibri" pitchFamily="34" charset="0"/>
              </a:rPr>
              <a:t>medl. mellom 13-19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 smtClean="0">
                <a:latin typeface="Calibri" pitchFamily="34" charset="0"/>
              </a:rPr>
              <a:t>108 </a:t>
            </a:r>
            <a:r>
              <a:rPr lang="nb-NO" sz="1800" dirty="0">
                <a:latin typeface="Calibri" pitchFamily="34" charset="0"/>
              </a:rPr>
              <a:t>seniorspillere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 smtClean="0">
                <a:latin typeface="Calibri" pitchFamily="34" charset="0"/>
              </a:rPr>
              <a:t>86/14 </a:t>
            </a:r>
            <a:r>
              <a:rPr lang="nb-NO" sz="1800" dirty="0">
                <a:latin typeface="Calibri" pitchFamily="34" charset="0"/>
              </a:rPr>
              <a:t>i fordeling mellom menn og kvinner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b-NO" sz="1800" dirty="0" smtClean="0">
                <a:latin typeface="Calibri" pitchFamily="34" charset="0"/>
              </a:rPr>
              <a:t>Styret</a:t>
            </a:r>
            <a:endParaRPr lang="nb-NO" sz="1800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 smtClean="0">
                <a:latin typeface="Calibri" pitchFamily="34" charset="0"/>
              </a:rPr>
              <a:t>Thor Einar Andersen, David </a:t>
            </a:r>
            <a:r>
              <a:rPr lang="nb-NO" sz="1800" dirty="0" err="1" smtClean="0">
                <a:latin typeface="Calibri" pitchFamily="34" charset="0"/>
              </a:rPr>
              <a:t>Aarstein</a:t>
            </a:r>
            <a:r>
              <a:rPr lang="nb-NO" sz="1800" dirty="0" smtClean="0">
                <a:latin typeface="Calibri" pitchFamily="34" charset="0"/>
              </a:rPr>
              <a:t>, Gunnar Flaten, Bente Holth, Michael Jacobs, Jan Knoph, Bjørn Rudjord og Ola Hobber Nilsen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nb-NO" sz="1800" dirty="0">
                <a:latin typeface="Calibri" pitchFamily="34" charset="0"/>
              </a:rPr>
              <a:t>Sportslig utvalg, Nordstrand Cup-komiteen, Sponsorutvalg, Web-utvalg, </a:t>
            </a:r>
            <a:r>
              <a:rPr lang="nb-NO" sz="1800" dirty="0" smtClean="0">
                <a:latin typeface="Calibri" pitchFamily="34" charset="0"/>
              </a:rPr>
              <a:t>Dugnad &amp; anleggsgruppe, Dommergruppe</a:t>
            </a:r>
            <a:endParaRPr lang="nb-NO" sz="1800" dirty="0">
              <a:latin typeface="Calibri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nb-NO" sz="1800" dirty="0" smtClean="0">
              <a:latin typeface="Calibri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nb-NO" sz="1300" dirty="0" smtClean="0">
              <a:latin typeface="Calibri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nb-NO" sz="1300" dirty="0">
              <a:latin typeface="Calibri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nb-NO" sz="1300" dirty="0">
              <a:latin typeface="Calibri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36883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Vedtak Årsberetning 2012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38"/>
              </a:spcBef>
              <a:buSzPct val="45000"/>
              <a:buNone/>
            </a:pPr>
            <a:r>
              <a:rPr lang="nb-NO" dirty="0" smtClean="0">
                <a:latin typeface="Calibri" pitchFamily="34" charset="0"/>
                <a:ea typeface="SimSun" pitchFamily="2" charset="-122"/>
              </a:rPr>
              <a:t>	Årsmøtet </a:t>
            </a:r>
            <a:r>
              <a:rPr lang="nb-NO" dirty="0">
                <a:latin typeface="Calibri" pitchFamily="34" charset="0"/>
                <a:ea typeface="SimSun" pitchFamily="2" charset="-122"/>
              </a:rPr>
              <a:t>tar styrets beretning til etterretning og godkjenner denne</a:t>
            </a:r>
          </a:p>
          <a:p>
            <a:endParaRPr lang="nb-NO" dirty="0"/>
          </a:p>
        </p:txBody>
      </p:sp>
      <p:pic>
        <p:nvPicPr>
          <p:cNvPr id="4" name="Picture 2" descr="http://www.nordstrand-if.no/nordstrand-if/bilder/tine_2.jpg"/>
          <p:cNvPicPr>
            <a:picLocks noChangeAspect="1" noChangeArrowheads="1"/>
          </p:cNvPicPr>
          <p:nvPr/>
        </p:nvPicPr>
        <p:blipFill rotWithShape="1">
          <a:blip r:embed="rId2"/>
          <a:srcRect r="15103" b="14516"/>
          <a:stretch/>
        </p:blipFill>
        <p:spPr bwMode="auto">
          <a:xfrm>
            <a:off x="904876" y="2803954"/>
            <a:ext cx="4427145" cy="22958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602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6. Foreløpig regnskap 2012 Fotball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Regnskapet </a:t>
            </a:r>
            <a:r>
              <a:rPr lang="nb-NO" dirty="0"/>
              <a:t>for </a:t>
            </a:r>
            <a:r>
              <a:rPr lang="nb-NO" dirty="0" smtClean="0"/>
              <a:t>2012 </a:t>
            </a:r>
            <a:r>
              <a:rPr lang="nb-NO" dirty="0"/>
              <a:t>er gjort opp med et </a:t>
            </a:r>
            <a:r>
              <a:rPr lang="nb-NO" dirty="0" smtClean="0"/>
              <a:t>underskudd </a:t>
            </a:r>
            <a:r>
              <a:rPr lang="nb-NO" dirty="0"/>
              <a:t>pålydende  kr. </a:t>
            </a:r>
            <a:r>
              <a:rPr lang="nb-NO" dirty="0" smtClean="0"/>
              <a:t>298 098,-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0873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Fotbal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PPT_Fotball</Template>
  <TotalTime>653</TotalTime>
  <Words>750</Words>
  <Application>Microsoft Office PowerPoint</Application>
  <PresentationFormat>Skjermfremvisning (4:3)</PresentationFormat>
  <Paragraphs>155</Paragraphs>
  <Slides>23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PPT_Fotball</vt:lpstr>
      <vt:lpstr>Årsmøte Nordstrand IF Fotball</vt:lpstr>
      <vt:lpstr>Dagsorden</vt:lpstr>
      <vt:lpstr>Visjon: Flest mulig | lengst mulig | best mulig</vt:lpstr>
      <vt:lpstr> Verdier: TRENING | KONKURRANSE | LEK | SAMHOLD </vt:lpstr>
      <vt:lpstr>Nordstrand IF Fotballgruppen</vt:lpstr>
      <vt:lpstr> 5. Årsberetning 2012 </vt:lpstr>
      <vt:lpstr>Fotballgruppen</vt:lpstr>
      <vt:lpstr>Vedtak Årsberetning 2012</vt:lpstr>
      <vt:lpstr>6. Foreløpig regnskap 2012 Fotball</vt:lpstr>
      <vt:lpstr>6. Foreløpig regnskap 2012 Bane</vt:lpstr>
      <vt:lpstr>Inntekter</vt:lpstr>
      <vt:lpstr>Kostnader</vt:lpstr>
      <vt:lpstr>Totalt Fotball og Bane 2012</vt:lpstr>
      <vt:lpstr>Vedtak Regnskap 2012</vt:lpstr>
      <vt:lpstr>Treningsavgift – dette får du som medlem i 2013</vt:lpstr>
      <vt:lpstr>8. Fastsettelse av treningsavgift</vt:lpstr>
      <vt:lpstr>7. Budsjett Fotball og Bane 2013</vt:lpstr>
      <vt:lpstr>7. Budsjett 2013</vt:lpstr>
      <vt:lpstr>Vedtak Budsjett 2013</vt:lpstr>
      <vt:lpstr>9. Endringer av Fotballstyret 2013</vt:lpstr>
      <vt:lpstr>9. Valg av Fotballstyret</vt:lpstr>
      <vt:lpstr>10. Eventuelt</vt:lpstr>
      <vt:lpstr>Takk for i dag!</vt:lpstr>
    </vt:vector>
  </TitlesOfParts>
  <Company>Visma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Årsmøte Nordstrand IF Fotball</dc:title>
  <dc:creator>David Aarstein</dc:creator>
  <cp:lastModifiedBy>tea</cp:lastModifiedBy>
  <cp:revision>28</cp:revision>
  <dcterms:created xsi:type="dcterms:W3CDTF">2013-03-31T21:12:11Z</dcterms:created>
  <dcterms:modified xsi:type="dcterms:W3CDTF">2013-04-05T17:20:47Z</dcterms:modified>
</cp:coreProperties>
</file>