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66" r:id="rId3"/>
    <p:sldId id="262" r:id="rId4"/>
    <p:sldId id="331" r:id="rId5"/>
    <p:sldId id="332" r:id="rId6"/>
    <p:sldId id="333" r:id="rId7"/>
    <p:sldId id="355" r:id="rId8"/>
    <p:sldId id="334" r:id="rId9"/>
    <p:sldId id="371" r:id="rId10"/>
    <p:sldId id="338" r:id="rId11"/>
    <p:sldId id="335" r:id="rId12"/>
    <p:sldId id="336" r:id="rId13"/>
    <p:sldId id="337" r:id="rId14"/>
    <p:sldId id="340" r:id="rId15"/>
    <p:sldId id="342" r:id="rId16"/>
    <p:sldId id="364" r:id="rId17"/>
    <p:sldId id="370" r:id="rId18"/>
    <p:sldId id="365" r:id="rId19"/>
    <p:sldId id="362" r:id="rId20"/>
    <p:sldId id="369" r:id="rId21"/>
    <p:sldId id="366" r:id="rId22"/>
    <p:sldId id="367" r:id="rId23"/>
    <p:sldId id="368" r:id="rId24"/>
    <p:sldId id="361" r:id="rId25"/>
    <p:sldId id="363" r:id="rId26"/>
    <p:sldId id="349" r:id="rId27"/>
    <p:sldId id="318" r:id="rId28"/>
    <p:sldId id="325" r:id="rId29"/>
    <p:sldId id="326" r:id="rId3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8B1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88" autoAdjust="0"/>
  </p:normalViewPr>
  <p:slideViewPr>
    <p:cSldViewPr>
      <p:cViewPr varScale="1">
        <p:scale>
          <a:sx n="82" d="100"/>
          <a:sy n="82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autoTitleDeleted val="1"/>
    <c:plotArea>
      <c:layout>
        <c:manualLayout>
          <c:layoutTarget val="inner"/>
          <c:xMode val="edge"/>
          <c:yMode val="edge"/>
          <c:x val="0.12676343574993787"/>
          <c:y val="0.10842470206013212"/>
          <c:w val="0.75953752052241108"/>
          <c:h val="0.54193340379597466"/>
        </c:manualLayout>
      </c:layout>
      <c:barChart>
        <c:barDir val="col"/>
        <c:grouping val="clustered"/>
        <c:ser>
          <c:idx val="0"/>
          <c:order val="0"/>
          <c:tx>
            <c:strRef>
              <c:f>'Ark1'!$B$1</c:f>
              <c:strCache>
                <c:ptCount val="1"/>
                <c:pt idx="0">
                  <c:v>Spillere</c:v>
                </c:pt>
              </c:strCache>
            </c:strRef>
          </c:tx>
          <c:dLbls>
            <c:dLbl>
              <c:idx val="0"/>
              <c:layout>
                <c:manualLayout>
                  <c:x val="1.9596588033428421E-2"/>
                  <c:y val="2.3833688148764414E-3"/>
                </c:manualLayout>
              </c:layout>
              <c:showVal val="1"/>
            </c:dLbl>
            <c:dLbl>
              <c:idx val="1"/>
              <c:layout>
                <c:manualLayout>
                  <c:x val="2.2762131368119602E-2"/>
                  <c:y val="-1.5488143959980423E-2"/>
                </c:manualLayout>
              </c:layout>
              <c:showVal val="1"/>
            </c:dLbl>
            <c:showVal val="1"/>
          </c:dLbls>
          <c:cat>
            <c:strRef>
              <c:f>'Ark1'!$A$2:$A$5</c:f>
              <c:strCache>
                <c:ptCount val="4"/>
                <c:pt idx="1">
                  <c:v>2014</c:v>
                </c:pt>
                <c:pt idx="3">
                  <c:v>Totalt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1">
                  <c:v>59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Trenere/støtteapparat</c:v>
                </c:pt>
              </c:strCache>
            </c:strRef>
          </c:tx>
          <c:dLbls>
            <c:dLbl>
              <c:idx val="1"/>
              <c:layout>
                <c:manualLayout>
                  <c:x val="1.8993517181218632E-2"/>
                  <c:y val="2.3906878214732898E-3"/>
                </c:manualLayout>
              </c:layout>
              <c:showVal val="1"/>
            </c:dLbl>
            <c:dLbl>
              <c:idx val="3"/>
              <c:layout>
                <c:manualLayout>
                  <c:x val="2.1154285326321801E-2"/>
                  <c:y val="4.0329603017082491E-4"/>
                </c:manualLayout>
              </c:layout>
              <c:showVal val="1"/>
            </c:dLbl>
            <c:showVal val="1"/>
          </c:dLbls>
          <c:cat>
            <c:strRef>
              <c:f>'Ark1'!$A$2:$A$5</c:f>
              <c:strCache>
                <c:ptCount val="4"/>
                <c:pt idx="1">
                  <c:v>2014</c:v>
                </c:pt>
                <c:pt idx="3">
                  <c:v>Totalt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1">
                  <c:v>17</c:v>
                </c:pt>
                <c:pt idx="3">
                  <c:v>76</c:v>
                </c:pt>
              </c:numCache>
            </c:numRef>
          </c:val>
        </c:ser>
        <c:axId val="75544064"/>
        <c:axId val="76758016"/>
      </c:barChart>
      <c:catAx>
        <c:axId val="75544064"/>
        <c:scaling>
          <c:orientation val="minMax"/>
        </c:scaling>
        <c:axPos val="b"/>
        <c:majorTickMark val="none"/>
        <c:tickLblPos val="nextTo"/>
        <c:crossAx val="76758016"/>
        <c:crosses val="autoZero"/>
        <c:auto val="1"/>
        <c:lblAlgn val="ctr"/>
        <c:lblOffset val="100"/>
      </c:catAx>
      <c:valAx>
        <c:axId val="767580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5544064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40B57-05A4-4F61-A9D2-2BCC068195E3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62E07-1629-455A-B1A5-6627955394C5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74B37-76C9-4538-A16F-7ED5138B689C}" type="slidenum">
              <a:rPr lang="nb-NO" smtClean="0"/>
              <a:pPr/>
              <a:t>3</a:t>
            </a:fld>
            <a:endParaRPr lang="nb-N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2E07-1629-455A-B1A5-6627955394C5}" type="slidenum">
              <a:rPr lang="nb-NO" smtClean="0"/>
              <a:pPr/>
              <a:t>5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Avrundet rektangel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Avrundet rektangel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innhol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Avrundet rektangel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dirty="0" smtClean="0"/>
              <a:t>Klikk ikonet for å legge til et bilde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Avrundet rektangel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2ECD14-DAC9-456D-8067-4D501D5FA000}" type="datetimeFigureOut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75A3CC8-7C7E-4A5F-9C46-898C93A5138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wmf"/><Relationship Id="rId5" Type="http://schemas.openxmlformats.org/officeDocument/2006/relationships/image" Target="../media/image9.png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ag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73016"/>
            <a:ext cx="302433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Rett linje 7"/>
          <p:cNvCxnSpPr/>
          <p:nvPr/>
        </p:nvCxnSpPr>
        <p:spPr>
          <a:xfrm>
            <a:off x="1691680" y="3284984"/>
            <a:ext cx="6192688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1475656" y="620688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bg1">
                    <a:lumMod val="65000"/>
                  </a:schemeClr>
                </a:solidFill>
              </a:rPr>
              <a:t>NORDSTRAND IDRETTSFORENING</a:t>
            </a:r>
          </a:p>
          <a:p>
            <a:pPr algn="ctr"/>
            <a:endParaRPr lang="nb-NO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nb-NO" sz="4000" dirty="0" smtClean="0">
                <a:solidFill>
                  <a:schemeClr val="bg1">
                    <a:lumMod val="65000"/>
                  </a:schemeClr>
                </a:solidFill>
              </a:rPr>
              <a:t>Team 2002</a:t>
            </a:r>
            <a:endParaRPr lang="nb-NO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nb-NO" dirty="0" smtClean="0"/>
              <a:t>Reisedagene 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B921-5C2B-49DA-AA12-2076F3693E37}" type="datetime1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Arvika Cup 2014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5688632" cy="51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b-NO" sz="2000" dirty="0" smtClean="0"/>
              <a:t>Moderne turbusser med  sikkerhetsbelter, toalett mm </a:t>
            </a:r>
          </a:p>
          <a:p>
            <a:pPr>
              <a:buNone/>
            </a:pPr>
            <a:endParaRPr lang="nb-NO" sz="1500" dirty="0" smtClean="0"/>
          </a:p>
          <a:p>
            <a:pPr>
              <a:buNone/>
            </a:pPr>
            <a:r>
              <a:rPr lang="nb-NO" sz="2900" b="1" dirty="0" smtClean="0"/>
              <a:t>Buss 1</a:t>
            </a:r>
            <a:r>
              <a:rPr lang="nb-NO" sz="2900" dirty="0" smtClean="0"/>
              <a:t>	</a:t>
            </a:r>
            <a:r>
              <a:rPr lang="nb-NO" sz="2500" dirty="0" smtClean="0"/>
              <a:t>NIF 1-3     </a:t>
            </a:r>
            <a:r>
              <a:rPr lang="nb-NO" sz="2900" dirty="0" smtClean="0"/>
              <a:t>	</a:t>
            </a:r>
          </a:p>
          <a:p>
            <a:pPr>
              <a:buNone/>
            </a:pPr>
            <a:r>
              <a:rPr lang="nb-NO" sz="2900" b="1" dirty="0" smtClean="0"/>
              <a:t>Buss 2</a:t>
            </a:r>
            <a:r>
              <a:rPr lang="nb-NO" sz="2900" dirty="0" smtClean="0"/>
              <a:t>	</a:t>
            </a:r>
            <a:r>
              <a:rPr lang="nb-NO" sz="2500" dirty="0" smtClean="0"/>
              <a:t>NIF 4-6</a:t>
            </a:r>
          </a:p>
          <a:p>
            <a:pPr>
              <a:buNone/>
            </a:pPr>
            <a:endParaRPr lang="nb-NO" b="1" dirty="0" smtClean="0"/>
          </a:p>
          <a:p>
            <a:pPr>
              <a:buNone/>
            </a:pPr>
            <a:r>
              <a:rPr lang="nb-NO" b="1" dirty="0" smtClean="0"/>
              <a:t>Vi reiser i ”Nordstrands uniform”. </a:t>
            </a:r>
          </a:p>
          <a:p>
            <a:pPr>
              <a:buNone/>
            </a:pPr>
            <a:endParaRPr lang="nb-NO" b="1" dirty="0" smtClean="0"/>
          </a:p>
          <a:p>
            <a:pPr>
              <a:buNone/>
            </a:pPr>
            <a:r>
              <a:rPr lang="nb-NO" b="1" dirty="0" smtClean="0"/>
              <a:t>Torsdag 12. juni</a:t>
            </a:r>
          </a:p>
          <a:p>
            <a:pPr>
              <a:buNone/>
            </a:pPr>
            <a:r>
              <a:rPr lang="nb-NO" sz="2500" b="1" i="1" dirty="0" smtClean="0">
                <a:solidFill>
                  <a:srgbClr val="FF0000"/>
                </a:solidFill>
              </a:rPr>
              <a:t>		Ett godt og sunt måltid inntas før avreise!</a:t>
            </a:r>
            <a:endParaRPr lang="nb-NO" sz="2500" i="1" dirty="0" smtClean="0">
              <a:solidFill>
                <a:srgbClr val="FF000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nb-NO" dirty="0" smtClean="0"/>
              <a:t>Kl 1745 Oppmøte Niffen </a:t>
            </a:r>
          </a:p>
          <a:p>
            <a:pPr lvl="1">
              <a:buFont typeface="Courier New" pitchFamily="49" charset="0"/>
              <a:buChar char="o"/>
            </a:pPr>
            <a:r>
              <a:rPr lang="nb-NO" dirty="0" smtClean="0"/>
              <a:t>Kl 1800 Avreise Niffen </a:t>
            </a:r>
          </a:p>
          <a:p>
            <a:pPr lvl="1">
              <a:buFont typeface="Courier New" pitchFamily="49" charset="0"/>
              <a:buChar char="o"/>
            </a:pPr>
            <a:r>
              <a:rPr lang="nb-NO" dirty="0" smtClean="0"/>
              <a:t>Kl 2015 Ankomst Arvika</a:t>
            </a:r>
          </a:p>
          <a:p>
            <a:pPr lvl="1">
              <a:buFont typeface="Courier New" pitchFamily="49" charset="0"/>
              <a:buChar char="o"/>
            </a:pPr>
            <a:r>
              <a:rPr lang="nb-NO" dirty="0" smtClean="0"/>
              <a:t>Kl 2030 Pølse og hamburgere/drikke</a:t>
            </a:r>
          </a:p>
          <a:p>
            <a:pPr lvl="1">
              <a:buNone/>
            </a:pPr>
            <a:r>
              <a:rPr lang="nb-NO" dirty="0" smtClean="0"/>
              <a:t>            </a:t>
            </a:r>
          </a:p>
          <a:p>
            <a:pPr>
              <a:buNone/>
            </a:pPr>
            <a:r>
              <a:rPr lang="nb-NO" b="1" dirty="0" smtClean="0"/>
              <a:t>Søndag 16. juni </a:t>
            </a:r>
            <a:r>
              <a:rPr lang="nb-NO" sz="2500" i="1" dirty="0" smtClean="0"/>
              <a:t>Siste kamp start ca 1340</a:t>
            </a:r>
          </a:p>
          <a:p>
            <a:pPr lvl="1">
              <a:buFont typeface="Courier New" pitchFamily="49" charset="0"/>
              <a:buChar char="o"/>
            </a:pPr>
            <a:r>
              <a:rPr lang="nb-NO" dirty="0" smtClean="0"/>
              <a:t>Kl 1200-1430 Lunch</a:t>
            </a:r>
          </a:p>
          <a:p>
            <a:pPr lvl="1">
              <a:buFont typeface="Courier New" pitchFamily="49" charset="0"/>
              <a:buChar char="o"/>
            </a:pPr>
            <a:r>
              <a:rPr lang="nb-NO" dirty="0" smtClean="0"/>
              <a:t>Kl 1600 Avreise Arvika</a:t>
            </a:r>
          </a:p>
          <a:p>
            <a:pPr lvl="1">
              <a:buFont typeface="Courier New" pitchFamily="49" charset="0"/>
              <a:buChar char="o"/>
            </a:pPr>
            <a:r>
              <a:rPr lang="nb-NO" dirty="0" smtClean="0"/>
              <a:t>Kl 1830 Ankomst Niffen</a:t>
            </a:r>
          </a:p>
          <a:p>
            <a:pPr>
              <a:buNone/>
            </a:pPr>
            <a:endParaRPr lang="nb-NO" dirty="0" smtClean="0"/>
          </a:p>
        </p:txBody>
      </p:sp>
      <p:graphicFrame>
        <p:nvGraphicFramePr>
          <p:cNvPr id="11" name="Plassholder for innhold 9"/>
          <p:cNvGraphicFramePr>
            <a:graphicFrameLocks noGrp="1"/>
          </p:cNvGraphicFramePr>
          <p:nvPr>
            <p:ph sz="quarter" idx="2"/>
          </p:nvPr>
        </p:nvGraphicFramePr>
        <p:xfrm>
          <a:off x="5076056" y="1196752"/>
          <a:ext cx="388843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log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000250" cy="35242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ym typeface="Webdings"/>
              </a:rPr>
              <a:t> Forslag p</a:t>
            </a:r>
            <a:r>
              <a:rPr lang="nb-NO" dirty="0" smtClean="0"/>
              <a:t>akkeliste spillere</a:t>
            </a:r>
            <a:br>
              <a:rPr lang="nb-NO" dirty="0" smtClean="0"/>
            </a:br>
            <a:r>
              <a:rPr lang="nb-NO" sz="2200" dirty="0" smtClean="0"/>
              <a:t>Vi pakker </a:t>
            </a:r>
            <a:r>
              <a:rPr lang="nb-NO" sz="2200" u="sng" dirty="0" smtClean="0"/>
              <a:t>maks 2 kolli 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Alle bager/koffertser/sekker må merkes med navn, klubb og mobilnummer</a:t>
            </a:r>
            <a:endParaRPr lang="nb-NO" sz="2200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8AF5-3BF7-4114-9574-D59B36623A7C}" type="datetime1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Arvika Cup 2014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818656" cy="4565104"/>
          </a:xfrm>
          <a:ln>
            <a:solidFill>
              <a:srgbClr val="0070C0"/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nb-NO" sz="2900" b="1" dirty="0" smtClean="0">
                <a:solidFill>
                  <a:srgbClr val="0070C0"/>
                </a:solidFill>
              </a:rPr>
              <a:t>1. Personlig</a:t>
            </a:r>
          </a:p>
          <a:p>
            <a:pPr>
              <a:buNone/>
            </a:pPr>
            <a:r>
              <a:rPr lang="nb-NO" sz="2900" dirty="0" smtClean="0">
                <a:solidFill>
                  <a:srgbClr val="0070C0"/>
                </a:solidFill>
              </a:rPr>
              <a:t>       Ryggsekk evnt koffert/bag med hjul </a:t>
            </a:r>
          </a:p>
          <a:p>
            <a:pPr>
              <a:buNone/>
            </a:pPr>
            <a:endParaRPr lang="nb-NO" sz="29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rgbClr val="0070C0"/>
                </a:solidFill>
              </a:rPr>
              <a:t>Sovepose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rgbClr val="0070C0"/>
                </a:solidFill>
              </a:rPr>
              <a:t>Liggeunderlag  (maks 90 cm bredde) og husk evnt pumpe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rgbClr val="0070C0"/>
                </a:solidFill>
              </a:rPr>
              <a:t>Toalett saker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rgbClr val="0070C0"/>
                </a:solidFill>
              </a:rPr>
              <a:t>Håndklær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rgbClr val="0070C0"/>
                </a:solidFill>
              </a:rPr>
              <a:t>Pysj ?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rgbClr val="0070C0"/>
                </a:solidFill>
              </a:rPr>
              <a:t>Medisiner mm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rgbClr val="0070C0"/>
                </a:solidFill>
              </a:rPr>
              <a:t>Undertøy og sokker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rgbClr val="0070C0"/>
                </a:solidFill>
              </a:rPr>
              <a:t>Regntøy ?</a:t>
            </a:r>
          </a:p>
          <a:p>
            <a:pPr>
              <a:buNone/>
            </a:pPr>
            <a:r>
              <a:rPr lang="nb-NO" sz="2900" i="1" dirty="0" smtClean="0">
                <a:solidFill>
                  <a:srgbClr val="0070C0"/>
                </a:solidFill>
              </a:rPr>
              <a:t>                 se an værmeldingen……. 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rgbClr val="0070C0"/>
                </a:solidFill>
              </a:rPr>
              <a:t>Fritidsklær/sko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rgbClr val="0070C0"/>
                </a:solidFill>
              </a:rPr>
              <a:t>Trenings tøy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rgbClr val="0070C0"/>
                </a:solidFill>
              </a:rPr>
              <a:t>Innesko/slippers el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rgbClr val="0070C0"/>
                </a:solidFill>
              </a:rPr>
              <a:t>Matboks/matpapir </a:t>
            </a:r>
          </a:p>
          <a:p>
            <a:pPr>
              <a:buNone/>
            </a:pPr>
            <a:r>
              <a:rPr lang="nb-NO" sz="2900" dirty="0" smtClean="0">
                <a:solidFill>
                  <a:srgbClr val="0070C0"/>
                </a:solidFill>
              </a:rPr>
              <a:t>	       Vi smører matpakke!</a:t>
            </a:r>
          </a:p>
          <a:p>
            <a:pPr>
              <a:buFont typeface="Wingdings" pitchFamily="2" charset="2"/>
              <a:buChar char="q"/>
            </a:pPr>
            <a:endParaRPr lang="nb-NO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nb-NO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nb-NO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nb-NO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3347864" y="1628800"/>
            <a:ext cx="2664296" cy="4392488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nb-NO" sz="2900" b="1" dirty="0" smtClean="0">
                <a:solidFill>
                  <a:schemeClr val="bg1"/>
                </a:solidFill>
              </a:rPr>
              <a:t>2. Utstyr kamp</a:t>
            </a:r>
          </a:p>
          <a:p>
            <a:pPr>
              <a:buNone/>
            </a:pPr>
            <a:r>
              <a:rPr lang="nb-NO" sz="2900" dirty="0" smtClean="0">
                <a:solidFill>
                  <a:schemeClr val="bg1"/>
                </a:solidFill>
              </a:rPr>
              <a:t>      liten bag/ ryggsekk </a:t>
            </a:r>
          </a:p>
          <a:p>
            <a:pPr>
              <a:buNone/>
            </a:pPr>
            <a:endParaRPr lang="nb-NO" sz="2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chemeClr val="bg1"/>
                </a:solidFill>
              </a:rPr>
              <a:t>Fotballsko gress &amp;/ kunstgress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chemeClr val="bg1"/>
                </a:solidFill>
              </a:rPr>
              <a:t>Overtrekksdress e.l.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chemeClr val="bg1"/>
                </a:solidFill>
              </a:rPr>
              <a:t>Leggskinn 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chemeClr val="bg1"/>
                </a:solidFill>
              </a:rPr>
              <a:t>Kampsokker x 2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chemeClr val="bg1"/>
                </a:solidFill>
              </a:rPr>
              <a:t>Kampshorts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chemeClr val="bg1"/>
                </a:solidFill>
              </a:rPr>
              <a:t>Kampdrakt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chemeClr val="bg1"/>
                </a:solidFill>
              </a:rPr>
              <a:t>Drikkeflaske m/navn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chemeClr val="bg1"/>
                </a:solidFill>
              </a:rPr>
              <a:t>Håndkle (tørke svette)</a:t>
            </a:r>
          </a:p>
          <a:p>
            <a:pPr>
              <a:buFont typeface="Wingdings" pitchFamily="2" charset="2"/>
              <a:buChar char="q"/>
            </a:pPr>
            <a:endParaRPr lang="nb-NO" sz="2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b-NO" sz="2900" dirty="0" smtClean="0">
                <a:solidFill>
                  <a:schemeClr val="bg1"/>
                </a:solidFill>
              </a:rPr>
              <a:t>+ Keepere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chemeClr val="bg1"/>
                </a:solidFill>
              </a:rPr>
              <a:t>Keeperhansker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chemeClr val="bg1"/>
                </a:solidFill>
              </a:rPr>
              <a:t>Keepedrakt</a:t>
            </a:r>
          </a:p>
          <a:p>
            <a:pPr>
              <a:buFont typeface="Wingdings" pitchFamily="2" charset="2"/>
              <a:buChar char="q"/>
            </a:pPr>
            <a:r>
              <a:rPr lang="nb-NO" sz="2900" dirty="0" smtClean="0">
                <a:solidFill>
                  <a:schemeClr val="bg1"/>
                </a:solidFill>
              </a:rPr>
              <a:t>Caps (mot sola)</a:t>
            </a:r>
          </a:p>
          <a:p>
            <a:pPr>
              <a:buFont typeface="Wingdings" pitchFamily="2" charset="2"/>
              <a:buChar char="q"/>
            </a:pPr>
            <a:endParaRPr lang="nb-NO" dirty="0" smtClean="0"/>
          </a:p>
          <a:p>
            <a:pPr>
              <a:buNone/>
            </a:pP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084168" y="1628801"/>
            <a:ext cx="2808312" cy="42165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0070C0"/>
                </a:solidFill>
              </a:rPr>
              <a:t>3. Buss</a:t>
            </a:r>
            <a:r>
              <a:rPr lang="nb-NO" sz="2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nb-NO" sz="1200" dirty="0" smtClean="0">
                <a:solidFill>
                  <a:srgbClr val="0070C0"/>
                </a:solidFill>
              </a:rPr>
              <a:t>     + evnt. liten bag/ryggsekk </a:t>
            </a:r>
          </a:p>
          <a:p>
            <a:endParaRPr lang="nb-NO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nb-NO" sz="2000" dirty="0" smtClean="0">
                <a:solidFill>
                  <a:srgbClr val="0070C0"/>
                </a:solidFill>
              </a:rPr>
              <a:t> </a:t>
            </a:r>
            <a:r>
              <a:rPr lang="nb-NO" dirty="0" smtClean="0">
                <a:solidFill>
                  <a:srgbClr val="0070C0"/>
                </a:solidFill>
              </a:rPr>
              <a:t>Matpakke</a:t>
            </a:r>
          </a:p>
          <a:p>
            <a:r>
              <a:rPr lang="nb-NO" dirty="0" smtClean="0">
                <a:solidFill>
                  <a:srgbClr val="0070C0"/>
                </a:solidFill>
              </a:rPr>
              <a:t>   (ikke snacks/godteri)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>
                <a:solidFill>
                  <a:srgbClr val="0070C0"/>
                </a:solidFill>
              </a:rPr>
              <a:t> Drikke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>
                <a:solidFill>
                  <a:srgbClr val="0070C0"/>
                </a:solidFill>
              </a:rPr>
              <a:t> Noe å lese på?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>
                <a:solidFill>
                  <a:srgbClr val="0070C0"/>
                </a:solidFill>
              </a:rPr>
              <a:t> lommepenger Skr 300,-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>
                <a:solidFill>
                  <a:srgbClr val="0070C0"/>
                </a:solidFill>
              </a:rPr>
              <a:t> Kamera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>
                <a:solidFill>
                  <a:srgbClr val="0070C0"/>
                </a:solidFill>
              </a:rPr>
              <a:t> evnt mobil 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>
                <a:solidFill>
                  <a:srgbClr val="0070C0"/>
                </a:solidFill>
              </a:rPr>
              <a:t> Snytepapir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>
                <a:solidFill>
                  <a:srgbClr val="0070C0"/>
                </a:solidFill>
              </a:rPr>
              <a:t> Dorull</a:t>
            </a:r>
          </a:p>
          <a:p>
            <a:endParaRPr lang="nb-NO" dirty="0" smtClean="0">
              <a:solidFill>
                <a:srgbClr val="0070C0"/>
              </a:solidFill>
            </a:endParaRP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6" name="Pil venstre 5"/>
          <p:cNvSpPr/>
          <p:nvPr/>
        </p:nvSpPr>
        <p:spPr>
          <a:xfrm>
            <a:off x="3131840" y="1916832"/>
            <a:ext cx="432048" cy="144016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Pil høyre 6"/>
          <p:cNvSpPr/>
          <p:nvPr/>
        </p:nvSpPr>
        <p:spPr>
          <a:xfrm>
            <a:off x="5796136" y="1988840"/>
            <a:ext cx="432048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ym typeface="Webdings"/>
              </a:rPr>
              <a:t> P</a:t>
            </a:r>
            <a:r>
              <a:rPr lang="nb-NO" dirty="0" smtClean="0"/>
              <a:t>akkeliste +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035D-1F89-464C-AB2E-3AC7572792BC}" type="datetime1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Arvika Cup 2014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3749040" cy="4391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b-NO" b="1" dirty="0" smtClean="0">
                <a:sym typeface="Wingdings" pitchFamily="2" charset="2"/>
              </a:rPr>
              <a:t>Adm sørger for å ta med</a:t>
            </a:r>
            <a:endParaRPr lang="nb-NO" dirty="0" smtClean="0">
              <a:sym typeface="Wingdings" pitchFamily="2" charset="2"/>
            </a:endParaRPr>
          </a:p>
          <a:p>
            <a:r>
              <a:rPr lang="nb-NO" dirty="0" smtClean="0">
                <a:sym typeface="Wingdings" pitchFamily="2" charset="2"/>
              </a:rPr>
              <a:t>Hamburger/pølser</a:t>
            </a:r>
          </a:p>
          <a:p>
            <a:r>
              <a:rPr lang="nb-NO" dirty="0" smtClean="0">
                <a:sym typeface="Wingdings" pitchFamily="2" charset="2"/>
              </a:rPr>
              <a:t>Griller</a:t>
            </a:r>
          </a:p>
          <a:p>
            <a:r>
              <a:rPr lang="nb-NO" dirty="0" smtClean="0">
                <a:sym typeface="Wingdings" pitchFamily="2" charset="2"/>
              </a:rPr>
              <a:t>Telt 4x6 m</a:t>
            </a:r>
          </a:p>
          <a:p>
            <a:r>
              <a:rPr lang="nb-NO" dirty="0" smtClean="0">
                <a:sym typeface="Wingdings" pitchFamily="2" charset="2"/>
              </a:rPr>
              <a:t>2 x telt 3x3 m</a:t>
            </a:r>
          </a:p>
          <a:p>
            <a:r>
              <a:rPr lang="nb-NO" dirty="0" smtClean="0">
                <a:sym typeface="Wingdings" pitchFamily="2" charset="2"/>
              </a:rPr>
              <a:t>NIF flagg</a:t>
            </a:r>
          </a:p>
          <a:p>
            <a:r>
              <a:rPr lang="nb-NO" dirty="0" smtClean="0">
                <a:sym typeface="Wingdings" pitchFamily="2" charset="2"/>
              </a:rPr>
              <a:t>NIF vimpler</a:t>
            </a:r>
          </a:p>
          <a:p>
            <a:r>
              <a:rPr lang="nb-NO" dirty="0" smtClean="0">
                <a:sym typeface="Wingdings" pitchFamily="2" charset="2"/>
              </a:rPr>
              <a:t>Kaffe</a:t>
            </a:r>
          </a:p>
          <a:p>
            <a:endParaRPr lang="nb-NO" dirty="0" smtClean="0">
              <a:sym typeface="Wingdings" pitchFamily="2" charset="2"/>
            </a:endParaRPr>
          </a:p>
          <a:p>
            <a:endParaRPr lang="nb-NO" dirty="0" smtClean="0">
              <a:sym typeface="Wingdings" pitchFamily="2" charset="2"/>
            </a:endParaRPr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499992" y="2276872"/>
            <a:ext cx="4186808" cy="35283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b-NO" b="1" dirty="0" smtClean="0">
                <a:solidFill>
                  <a:srgbClr val="0070C0"/>
                </a:solidFill>
              </a:rPr>
              <a:t>Trenere sørger for å ta med</a:t>
            </a:r>
            <a:endParaRPr lang="nb-NO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nb-NO" dirty="0" smtClean="0">
                <a:solidFill>
                  <a:srgbClr val="0070C0"/>
                </a:solidFill>
              </a:rPr>
              <a:t>Bortedrakter 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>
                <a:solidFill>
                  <a:srgbClr val="0070C0"/>
                </a:solidFill>
              </a:rPr>
              <a:t>Overtrekksvester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>
                <a:solidFill>
                  <a:srgbClr val="0070C0"/>
                </a:solidFill>
              </a:rPr>
              <a:t>Baller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>
                <a:solidFill>
                  <a:srgbClr val="0070C0"/>
                </a:solidFill>
              </a:rPr>
              <a:t>Ballnett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>
                <a:solidFill>
                  <a:srgbClr val="0070C0"/>
                </a:solidFill>
              </a:rPr>
              <a:t>Medisinskrin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>
                <a:solidFill>
                  <a:srgbClr val="0070C0"/>
                </a:solidFill>
              </a:rPr>
              <a:t>Lagsbag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>
                <a:solidFill>
                  <a:srgbClr val="0070C0"/>
                </a:solidFill>
                <a:sym typeface="Wingdings" pitchFamily="2" charset="2"/>
              </a:rPr>
              <a:t>Minimål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>
                <a:solidFill>
                  <a:srgbClr val="0070C0"/>
                </a:solidFill>
                <a:sym typeface="Wingdings" pitchFamily="2" charset="2"/>
              </a:rPr>
              <a:t>Kapteinsbind</a:t>
            </a:r>
          </a:p>
          <a:p>
            <a:pPr>
              <a:buFont typeface="Wingdings" pitchFamily="2" charset="2"/>
              <a:buChar char="q"/>
            </a:pPr>
            <a:endParaRPr lang="nb-NO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Kontaktpersoner</a:t>
            </a:r>
            <a:br>
              <a:rPr lang="nb-NO" dirty="0" smtClean="0"/>
            </a:br>
            <a:r>
              <a:rPr lang="nb-NO" sz="2200" dirty="0" smtClean="0"/>
              <a:t>Til nødsbruk</a:t>
            </a:r>
            <a:endParaRPr lang="nb-NO" sz="22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AF4D-70A1-4744-A29F-85A095811C62}" type="datetime1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Arvika Cup 2014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b-NO" b="1" dirty="0" smtClean="0"/>
              <a:t>Reiseledere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Morten Harsem                    41040944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Knut Harald Resen-Felllie    93243039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Robert Eriksen                     41205906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Kenneth Simonsen                45212888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Morten Aune Johannessen    46848484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Jon Tarjei Bergan                   48075269</a:t>
            </a:r>
          </a:p>
          <a:p>
            <a:pPr>
              <a:buFont typeface="Wingdings" pitchFamily="2" charset="2"/>
              <a:buChar char="q"/>
            </a:pPr>
            <a:endParaRPr lang="nb-NO" dirty="0" smtClean="0"/>
          </a:p>
          <a:p>
            <a:pPr>
              <a:buNone/>
            </a:pPr>
            <a:r>
              <a:rPr lang="nb-NO" b="1" dirty="0" smtClean="0"/>
              <a:t>Sportslig ansvarlig</a:t>
            </a:r>
          </a:p>
          <a:p>
            <a:pPr>
              <a:buFont typeface="Wingdings" pitchFamily="2" charset="2"/>
              <a:buChar char="q"/>
            </a:pPr>
            <a:r>
              <a:rPr lang="nb-NO" dirty="0" smtClean="0"/>
              <a:t>Thor Einar Andersen            90153928</a:t>
            </a:r>
          </a:p>
          <a:p>
            <a:pPr>
              <a:buFont typeface="Wingdings" pitchFamily="2" charset="2"/>
              <a:buChar char="q"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6444208" y="1600200"/>
            <a:ext cx="224259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Vi har med oss</a:t>
            </a:r>
          </a:p>
          <a:p>
            <a:pPr>
              <a:buNone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telefonliste til</a:t>
            </a:r>
          </a:p>
          <a:p>
            <a:pPr>
              <a:buNone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foresatte hvis det</a:t>
            </a:r>
          </a:p>
          <a:p>
            <a:pPr>
              <a:buNone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skulle være noe</a:t>
            </a:r>
          </a:p>
          <a:p>
            <a:pPr>
              <a:buFont typeface="Wingdings" pitchFamily="2" charset="2"/>
              <a:buChar char="q"/>
            </a:pPr>
            <a:endParaRPr lang="nb-NO" dirty="0" smtClean="0"/>
          </a:p>
          <a:p>
            <a:pPr>
              <a:buNone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4570-EB15-48AB-AC0E-0AEA57A42961}" type="datetime1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Arvika Cup 2014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102968"/>
          </a:xfrm>
        </p:spPr>
        <p:txBody>
          <a:bodyPr/>
          <a:lstStyle/>
          <a:p>
            <a:r>
              <a:rPr lang="nb-NO" dirty="0" smtClean="0"/>
              <a:t>Nytt telt!</a:t>
            </a:r>
          </a:p>
          <a:p>
            <a:r>
              <a:rPr lang="nb-NO" dirty="0" smtClean="0"/>
              <a:t>Teltet reises på VIK feltet. Møte/samlingspunkt!</a:t>
            </a:r>
          </a:p>
          <a:p>
            <a:r>
              <a:rPr lang="nb-NO" dirty="0" smtClean="0"/>
              <a:t>NIF flagg synlig, slik at det er lett å få øye på oss</a:t>
            </a:r>
          </a:p>
          <a:p>
            <a:r>
              <a:rPr lang="nb-NO" dirty="0" smtClean="0"/>
              <a:t>Her er alle foresatte og andre hjertelig velkommen!!! </a:t>
            </a:r>
          </a:p>
          <a:p>
            <a:r>
              <a:rPr lang="nb-NO" dirty="0" smtClean="0"/>
              <a:t>Det kan være lurt å ta med seg en klappstol eller to! Og kaffekanne!</a:t>
            </a: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Teltet til Team 2002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alibri" pitchFamily="34" charset="0"/>
              </a:rPr>
              <a:t>SMS resultatservice alle kamper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nb-NO" dirty="0" smtClean="0">
              <a:latin typeface="Calibri" pitchFamily="34" charset="0"/>
            </a:endParaRPr>
          </a:p>
          <a:p>
            <a:endParaRPr lang="nb-NO" dirty="0" smtClean="0">
              <a:latin typeface="Calibri" pitchFamily="34" charset="0"/>
            </a:endParaRP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Nordstrand 1 	</a:t>
            </a:r>
            <a:r>
              <a:rPr lang="nb-NO" b="1" dirty="0" smtClean="0">
                <a:latin typeface="Calibri" pitchFamily="34" charset="0"/>
              </a:rPr>
              <a:t>CUPTEAM 3945-153</a:t>
            </a:r>
            <a:r>
              <a:rPr lang="nb-NO" dirty="0" smtClean="0">
                <a:latin typeface="Calibri" pitchFamily="34" charset="0"/>
              </a:rPr>
              <a:t> 	til </a:t>
            </a:r>
            <a:r>
              <a:rPr lang="nb-NO" b="1" dirty="0" smtClean="0">
                <a:latin typeface="Calibri" pitchFamily="34" charset="0"/>
              </a:rPr>
              <a:t>72456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Nordstrand 2 	</a:t>
            </a:r>
            <a:r>
              <a:rPr lang="nb-NO" b="1" dirty="0" smtClean="0">
                <a:latin typeface="Calibri" pitchFamily="34" charset="0"/>
              </a:rPr>
              <a:t>CUPTEAM 3945-155</a:t>
            </a:r>
            <a:r>
              <a:rPr lang="nb-NO" dirty="0" smtClean="0">
                <a:latin typeface="Calibri" pitchFamily="34" charset="0"/>
              </a:rPr>
              <a:t> 	til </a:t>
            </a:r>
            <a:r>
              <a:rPr lang="nb-NO" b="1" dirty="0" smtClean="0">
                <a:latin typeface="Calibri" pitchFamily="34" charset="0"/>
              </a:rPr>
              <a:t>72456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Nordstrand 3 	</a:t>
            </a:r>
            <a:r>
              <a:rPr lang="nb-NO" b="1" dirty="0" smtClean="0">
                <a:latin typeface="Calibri" pitchFamily="34" charset="0"/>
              </a:rPr>
              <a:t>CUPTEAM 3945-156</a:t>
            </a:r>
            <a:r>
              <a:rPr lang="nb-NO" dirty="0" smtClean="0">
                <a:latin typeface="Calibri" pitchFamily="34" charset="0"/>
              </a:rPr>
              <a:t> 	til </a:t>
            </a:r>
            <a:r>
              <a:rPr lang="nb-NO" b="1" dirty="0" smtClean="0">
                <a:latin typeface="Calibri" pitchFamily="34" charset="0"/>
              </a:rPr>
              <a:t>72456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Nordstrand 4 	</a:t>
            </a:r>
            <a:r>
              <a:rPr lang="nb-NO" b="1" dirty="0" smtClean="0">
                <a:latin typeface="Calibri" pitchFamily="34" charset="0"/>
              </a:rPr>
              <a:t>CUPTEAM 3945-157</a:t>
            </a:r>
            <a:r>
              <a:rPr lang="nb-NO" dirty="0" smtClean="0">
                <a:latin typeface="Calibri" pitchFamily="34" charset="0"/>
              </a:rPr>
              <a:t> 	til </a:t>
            </a:r>
            <a:r>
              <a:rPr lang="nb-NO" b="1" dirty="0" smtClean="0">
                <a:latin typeface="Calibri" pitchFamily="34" charset="0"/>
              </a:rPr>
              <a:t>72456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Nordstrand 5 	</a:t>
            </a:r>
            <a:r>
              <a:rPr lang="nb-NO" b="1" dirty="0" smtClean="0">
                <a:latin typeface="Calibri" pitchFamily="34" charset="0"/>
              </a:rPr>
              <a:t>CUPTEAM 3945-158</a:t>
            </a:r>
            <a:r>
              <a:rPr lang="nb-NO" dirty="0" smtClean="0">
                <a:latin typeface="Calibri" pitchFamily="34" charset="0"/>
              </a:rPr>
              <a:t> 	til </a:t>
            </a:r>
            <a:r>
              <a:rPr lang="nb-NO" b="1" dirty="0" smtClean="0">
                <a:latin typeface="Calibri" pitchFamily="34" charset="0"/>
              </a:rPr>
              <a:t>72456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Nordstrand 6 	</a:t>
            </a:r>
            <a:r>
              <a:rPr lang="nb-NO" b="1" dirty="0" smtClean="0">
                <a:latin typeface="Calibri" pitchFamily="34" charset="0"/>
              </a:rPr>
              <a:t>CUPTEAM 3945-159</a:t>
            </a:r>
            <a:r>
              <a:rPr lang="nb-NO" dirty="0" smtClean="0">
                <a:latin typeface="Calibri" pitchFamily="34" charset="0"/>
              </a:rPr>
              <a:t> 	til </a:t>
            </a:r>
            <a:r>
              <a:rPr lang="nb-NO" b="1" dirty="0" smtClean="0">
                <a:latin typeface="Calibri" pitchFamily="34" charset="0"/>
              </a:rPr>
              <a:t>72456</a:t>
            </a:r>
            <a:endParaRPr lang="nb-NO" dirty="0" smtClean="0">
              <a:latin typeface="Calibri" pitchFamily="34" charset="0"/>
            </a:endParaRPr>
          </a:p>
          <a:p>
            <a:endParaRPr lang="nb-N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07678"/>
          </a:xfrm>
        </p:spPr>
        <p:txBody>
          <a:bodyPr>
            <a:normAutofit/>
          </a:bodyPr>
          <a:lstStyle/>
          <a:p>
            <a:r>
              <a:rPr lang="nb-NO" sz="2000" dirty="0" smtClean="0">
                <a:latin typeface="Calibri" pitchFamily="34" charset="0"/>
              </a:rPr>
              <a:t>Husker dere kampene i 2013?</a:t>
            </a:r>
            <a:endParaRPr lang="nb-NO" sz="2000" dirty="0">
              <a:latin typeface="Calibri" pitchFamily="34" charset="0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685056"/>
          </a:xfrm>
        </p:spPr>
        <p:txBody>
          <a:bodyPr/>
          <a:lstStyle/>
          <a:p>
            <a:r>
              <a:rPr lang="nb-NO" b="0" dirty="0" smtClean="0">
                <a:latin typeface="Calibri" pitchFamily="34" charset="0"/>
              </a:rPr>
              <a:t>Gruppespill </a:t>
            </a:r>
            <a:r>
              <a:rPr lang="nb-NO" dirty="0" smtClean="0">
                <a:latin typeface="Calibri" pitchFamily="34" charset="0"/>
              </a:rPr>
              <a:t>  </a:t>
            </a:r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3"/>
          </p:nvPr>
        </p:nvSpPr>
        <p:spPr>
          <a:xfrm>
            <a:off x="4644008" y="476672"/>
            <a:ext cx="3733800" cy="576064"/>
          </a:xfrm>
        </p:spPr>
        <p:txBody>
          <a:bodyPr/>
          <a:lstStyle/>
          <a:p>
            <a:r>
              <a:rPr lang="nb-NO" b="0" dirty="0" smtClean="0"/>
              <a:t>Sluttspill</a:t>
            </a:r>
            <a:endParaRPr lang="nb-NO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323528" y="1772816"/>
            <a:ext cx="3888432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1400" dirty="0" smtClean="0">
                <a:latin typeface="Calibri" pitchFamily="34" charset="0"/>
              </a:rPr>
              <a:t>NIF 6  -  Skedsmo Antiloper  	0  -  5 </a:t>
            </a:r>
          </a:p>
          <a:p>
            <a:pPr>
              <a:buNone/>
            </a:pPr>
            <a:r>
              <a:rPr lang="nb-NO" sz="1400" dirty="0" smtClean="0">
                <a:latin typeface="Calibri" pitchFamily="34" charset="0"/>
              </a:rPr>
              <a:t>Kolbotn IL:Champions Blå  -  NIF 6  	2  -  3 </a:t>
            </a:r>
          </a:p>
          <a:p>
            <a:pPr>
              <a:buNone/>
            </a:pPr>
            <a:r>
              <a:rPr lang="nb-NO" sz="1400" dirty="0" smtClean="0">
                <a:latin typeface="Calibri" pitchFamily="34" charset="0"/>
              </a:rPr>
              <a:t>IK Arvika Fotboll Nord  -  NIF 6  	0  -  1 </a:t>
            </a:r>
          </a:p>
          <a:p>
            <a:pPr>
              <a:buNone/>
            </a:pPr>
            <a:r>
              <a:rPr lang="nb-NO" sz="1400" dirty="0" smtClean="0">
                <a:latin typeface="Calibri" pitchFamily="34" charset="0"/>
              </a:rPr>
              <a:t>NIF 2  -  Lervik IF  		3  -  2 </a:t>
            </a:r>
          </a:p>
          <a:p>
            <a:pPr>
              <a:buNone/>
            </a:pPr>
            <a:r>
              <a:rPr lang="nb-NO" sz="1400" dirty="0" smtClean="0">
                <a:latin typeface="Calibri" pitchFamily="34" charset="0"/>
              </a:rPr>
              <a:t>Kolbotn IL:Kickers Blå  -  NIF 2  	5  -  1 </a:t>
            </a:r>
          </a:p>
          <a:p>
            <a:pPr>
              <a:buNone/>
            </a:pPr>
            <a:r>
              <a:rPr lang="nb-NO" sz="1400" dirty="0" smtClean="0">
                <a:latin typeface="Calibri" pitchFamily="34" charset="0"/>
              </a:rPr>
              <a:t>Örebro SK 1  -  NIF 2  		12  - 0 </a:t>
            </a:r>
          </a:p>
          <a:p>
            <a:pPr>
              <a:buNone/>
            </a:pPr>
            <a:r>
              <a:rPr lang="nb-NO" sz="1400" dirty="0" smtClean="0">
                <a:latin typeface="Calibri" pitchFamily="34" charset="0"/>
              </a:rPr>
              <a:t>Örebro SK 2  -  NIF 5  		7  -  1 </a:t>
            </a:r>
          </a:p>
          <a:p>
            <a:pPr>
              <a:buNone/>
            </a:pPr>
            <a:r>
              <a:rPr lang="nb-NO" sz="1400" dirty="0" smtClean="0">
                <a:latin typeface="Calibri" pitchFamily="34" charset="0"/>
              </a:rPr>
              <a:t>NIF 5  -  IK Arvika Fotboll Syd  	2  -  2 </a:t>
            </a:r>
          </a:p>
          <a:p>
            <a:pPr>
              <a:buNone/>
            </a:pPr>
            <a:r>
              <a:rPr lang="nb-NO" sz="1400" dirty="0" smtClean="0">
                <a:latin typeface="Calibri" pitchFamily="34" charset="0"/>
              </a:rPr>
              <a:t>NIF 5  -  Kolbotn IL:United 1  	1  -  2 </a:t>
            </a:r>
          </a:p>
          <a:p>
            <a:pPr>
              <a:buNone/>
            </a:pPr>
            <a:r>
              <a:rPr lang="nb-NO" sz="1400" dirty="0" smtClean="0">
                <a:latin typeface="Calibri" pitchFamily="34" charset="0"/>
              </a:rPr>
              <a:t>NIF 3  -  Fjellstrand 2002:Hvit  	4  -  3 </a:t>
            </a:r>
          </a:p>
          <a:p>
            <a:pPr>
              <a:buNone/>
            </a:pPr>
            <a:r>
              <a:rPr lang="nb-NO" sz="1400" dirty="0" smtClean="0">
                <a:latin typeface="Calibri" pitchFamily="34" charset="0"/>
              </a:rPr>
              <a:t>NIF 3  -  Köla/Koppom  		6  -  1 </a:t>
            </a:r>
          </a:p>
          <a:p>
            <a:pPr>
              <a:buNone/>
            </a:pPr>
            <a:r>
              <a:rPr lang="nb-NO" sz="1400" dirty="0" smtClean="0">
                <a:latin typeface="Calibri" pitchFamily="34" charset="0"/>
              </a:rPr>
              <a:t>Roterud IL  -  NIF 3  		1  -  3 </a:t>
            </a:r>
          </a:p>
          <a:p>
            <a:pPr>
              <a:buNone/>
            </a:pPr>
            <a:r>
              <a:rPr lang="nb-NO" sz="1400" dirty="0" smtClean="0">
                <a:latin typeface="Calibri" pitchFamily="34" charset="0"/>
              </a:rPr>
              <a:t>Ørje IL  -  NIF 4  		0  -  2 </a:t>
            </a:r>
          </a:p>
          <a:p>
            <a:pPr>
              <a:buNone/>
            </a:pPr>
            <a:r>
              <a:rPr lang="nb-NO" sz="1400" dirty="0" smtClean="0">
                <a:latin typeface="Calibri" pitchFamily="34" charset="0"/>
              </a:rPr>
              <a:t>NIF 4  -  IK Arvika Fotboll Väst  	3  -  0 </a:t>
            </a:r>
          </a:p>
          <a:p>
            <a:pPr>
              <a:buNone/>
            </a:pPr>
            <a:r>
              <a:rPr lang="nb-NO" sz="1400" dirty="0" smtClean="0">
                <a:latin typeface="Calibri" pitchFamily="34" charset="0"/>
              </a:rPr>
              <a:t>NIF 4  -  Kolbotn IL:Kickers Hvit  	0  -  5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4"/>
          </p:nvPr>
        </p:nvSpPr>
        <p:spPr>
          <a:xfrm>
            <a:off x="4355976" y="1124744"/>
            <a:ext cx="4330824" cy="50093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nb-NO" sz="1700" b="1" dirty="0" smtClean="0">
                <a:latin typeface="Calibri" pitchFamily="34" charset="0"/>
              </a:rPr>
              <a:t>PLASERINGSMATCH</a:t>
            </a:r>
            <a:r>
              <a:rPr lang="nb-NO" sz="1700" dirty="0" smtClean="0">
                <a:latin typeface="Calibri" pitchFamily="34" charset="0"/>
              </a:rPr>
              <a:t>     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Placering	Skedsmo FK  -  NIF 1  		3  -  4 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Placering	NIF 3  -  NIF 6  		6  -  2 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Placering	NIF 5  -  Köla/Koppom  		4  -  5 </a:t>
            </a:r>
          </a:p>
          <a:p>
            <a:pPr>
              <a:buNone/>
            </a:pPr>
            <a:endParaRPr lang="nb-NO" sz="17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700" b="1" dirty="0" smtClean="0">
                <a:latin typeface="Calibri" pitchFamily="34" charset="0"/>
              </a:rPr>
              <a:t>A-SLUTSPEL</a:t>
            </a:r>
            <a:r>
              <a:rPr lang="nb-NO" sz="1700" dirty="0" smtClean="0">
                <a:latin typeface="Calibri" pitchFamily="34" charset="0"/>
              </a:rPr>
              <a:t>     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8-dels 	NIF 4  -  Kolbotn IL:United 1  	3  -  1 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8-dels 	NIF 3  -  Skedsmo FK  		3  -  5 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8-dels 	Örebro SK 1  -  NIF 6  		6  -  0 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Kvartsfinal 	NIF 1  -  Örebro SK 1  		0  -  3 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Kvartsfinal 	NIF 4  -  Skedsmo FK  		5  -  4 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Semifinal   	NIF 4  -  Örebro SK 1  		0  -  7 </a:t>
            </a:r>
          </a:p>
          <a:p>
            <a:pPr>
              <a:buNone/>
            </a:pPr>
            <a:endParaRPr lang="nb-NO" sz="17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700" b="1" dirty="0" smtClean="0">
                <a:latin typeface="Calibri" pitchFamily="34" charset="0"/>
              </a:rPr>
              <a:t>B-SLUTSPEL</a:t>
            </a:r>
            <a:r>
              <a:rPr lang="nb-NO" sz="1700" dirty="0" smtClean="0">
                <a:latin typeface="Calibri" pitchFamily="34" charset="0"/>
              </a:rPr>
              <a:t>     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Kvartsfinal	NIF 2  -  IK Arvika Fotboll Väst  	2  -  1 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Kvartsfinal	Kolbotn IL:Champions Hvit  -  NIF 5  	4  -  0 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Semifinal 	NIF 2  -  Kolbotn IL:Champions Hvit  	0  -  2 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107505" y="0"/>
            <a:ext cx="9036496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1500" b="1" dirty="0" smtClean="0"/>
              <a:t>Speltider:		</a:t>
            </a:r>
            <a:r>
              <a:rPr lang="sv-SE" sz="1500" dirty="0" smtClean="0"/>
              <a:t>7-manna - 2 x 15 minuter (A-finaler 2 x 20 minuter)	</a:t>
            </a:r>
          </a:p>
          <a:p>
            <a:pPr>
              <a:buNone/>
            </a:pPr>
            <a:r>
              <a:rPr lang="sv-SE" sz="1500" b="1" dirty="0" smtClean="0"/>
              <a:t>Matchboll:</a:t>
            </a:r>
            <a:r>
              <a:rPr lang="sv-SE" sz="1500" dirty="0" smtClean="0"/>
              <a:t> 	4:ans boll.</a:t>
            </a:r>
          </a:p>
          <a:p>
            <a:pPr>
              <a:buNone/>
            </a:pPr>
            <a:r>
              <a:rPr lang="sv-SE" sz="1500" b="1" dirty="0" smtClean="0"/>
              <a:t>Antal spelare:</a:t>
            </a:r>
            <a:r>
              <a:rPr lang="sv-SE" sz="1500" dirty="0" smtClean="0"/>
              <a:t> 	Obegränsat antal spelare får användas i 7-manna.En och samma spelare får </a:t>
            </a:r>
            <a:r>
              <a:rPr lang="sv-SE" sz="1500" u="sng" dirty="0" smtClean="0"/>
              <a:t>enbart</a:t>
            </a:r>
            <a:r>
              <a:rPr lang="sv-SE" sz="1500" dirty="0" smtClean="0"/>
              <a:t> representera</a:t>
            </a:r>
          </a:p>
          <a:p>
            <a:pPr>
              <a:buNone/>
            </a:pPr>
            <a:r>
              <a:rPr lang="sv-SE" sz="1500" dirty="0" smtClean="0"/>
              <a:t> 			ett och samma lag i samma åldersgrupp under turneringen. Om laget åker ut får ingen spelare</a:t>
            </a:r>
          </a:p>
          <a:p>
            <a:pPr>
              <a:buNone/>
            </a:pPr>
            <a:r>
              <a:rPr lang="sv-SE" sz="1500" dirty="0" smtClean="0"/>
              <a:t> 			flytta till lag i samma åldersgrupp som gått vidare.</a:t>
            </a:r>
          </a:p>
          <a:p>
            <a:pPr>
              <a:buNone/>
            </a:pPr>
            <a:r>
              <a:rPr lang="sv-SE" sz="1500" b="1" dirty="0" smtClean="0"/>
              <a:t>Dispenser</a:t>
            </a:r>
            <a:r>
              <a:rPr lang="sv-SE" sz="1500" dirty="0" smtClean="0"/>
              <a:t> 		Spelare som har sökt dispens kommer under turneringen bära ett armband som spelaren</a:t>
            </a:r>
          </a:p>
          <a:p>
            <a:pPr>
              <a:buNone/>
            </a:pPr>
            <a:r>
              <a:rPr lang="sv-SE" sz="1500" dirty="0" smtClean="0"/>
              <a:t>			 har på sig samtliga matcher under cupen. </a:t>
            </a:r>
          </a:p>
          <a:p>
            <a:pPr>
              <a:buNone/>
            </a:pPr>
            <a:r>
              <a:rPr lang="sv-SE" sz="1500" b="1" dirty="0" smtClean="0"/>
              <a:t>Byte av spelare:</a:t>
            </a:r>
            <a:r>
              <a:rPr lang="sv-SE" sz="1500" dirty="0" smtClean="0"/>
              <a:t> 	Byte sker under spel. Utbytt spelare får återinträda i spel.</a:t>
            </a:r>
          </a:p>
          <a:p>
            <a:pPr>
              <a:buNone/>
            </a:pPr>
            <a:r>
              <a:rPr lang="sv-SE" sz="1500" b="1" dirty="0" smtClean="0"/>
              <a:t>Utvisning: 		</a:t>
            </a:r>
            <a:r>
              <a:rPr lang="sv-SE" sz="1500" dirty="0" smtClean="0"/>
              <a:t>Utvisad spelare står över nästa match.</a:t>
            </a:r>
          </a:p>
          <a:p>
            <a:pPr>
              <a:buNone/>
            </a:pPr>
            <a:r>
              <a:rPr lang="sv-SE" sz="1500" b="1" dirty="0" smtClean="0"/>
              <a:t>Protest:</a:t>
            </a:r>
            <a:r>
              <a:rPr lang="sv-SE" sz="1500" dirty="0" smtClean="0"/>
              <a:t> 		Protest måste inlämnas till sekretariatet senast 15 minuter efter matchslut. Protestavgift 300:- 		denna fås tillbaka om protesten godkänns.</a:t>
            </a:r>
          </a:p>
          <a:p>
            <a:pPr>
              <a:buNone/>
            </a:pPr>
            <a:r>
              <a:rPr lang="sv-SE" sz="1500" b="1" dirty="0" smtClean="0"/>
              <a:t>Tröjfärg:</a:t>
            </a:r>
            <a:r>
              <a:rPr lang="sv-SE" sz="1500" dirty="0" smtClean="0"/>
              <a:t> 		Vid lika tröjfärg byter det lag som står som bortalag.</a:t>
            </a:r>
          </a:p>
          <a:p>
            <a:pPr>
              <a:buNone/>
            </a:pPr>
            <a:r>
              <a:rPr lang="sv-SE" sz="1500" b="1" dirty="0" smtClean="0"/>
              <a:t>Linjedomare:</a:t>
            </a:r>
            <a:r>
              <a:rPr lang="sv-SE" sz="1500" dirty="0" smtClean="0"/>
              <a:t> 	Varje lag utser en linjedomare i resp. lags matcher.</a:t>
            </a:r>
          </a:p>
          <a:p>
            <a:pPr>
              <a:buNone/>
            </a:pPr>
            <a:r>
              <a:rPr lang="sv-SE" sz="1500" b="1" dirty="0" smtClean="0"/>
              <a:t>Matchrapport:</a:t>
            </a:r>
            <a:r>
              <a:rPr lang="sv-SE" sz="1500" dirty="0" smtClean="0"/>
              <a:t>  	Lagledare skall underteckna matchrapport (finns hos planfunktionär).</a:t>
            </a:r>
          </a:p>
          <a:p>
            <a:pPr>
              <a:buNone/>
            </a:pPr>
            <a:r>
              <a:rPr lang="sv-SE" sz="1500" b="1" dirty="0" smtClean="0"/>
              <a:t>Gruppspel och samma grupp på slutspelsserier:</a:t>
            </a:r>
            <a:r>
              <a:rPr lang="sv-SE" sz="1500" dirty="0" smtClean="0"/>
              <a:t> </a:t>
            </a:r>
          </a:p>
          <a:p>
            <a:pPr>
              <a:buNone/>
            </a:pPr>
            <a:r>
              <a:rPr lang="sv-SE" sz="1500" dirty="0" smtClean="0"/>
              <a:t>			Match får sluta oavgjord. Slutar flera lag inom lika antal poäng avgörs tabellplacering genom:</a:t>
            </a:r>
          </a:p>
          <a:p>
            <a:pPr>
              <a:buNone/>
            </a:pPr>
            <a:r>
              <a:rPr lang="sv-SE" sz="1500" dirty="0" smtClean="0"/>
              <a:t>			1. Målskillnad. 2. Flest gjorda mål.3. Inbördes möte. 4. Lottning.</a:t>
            </a:r>
          </a:p>
          <a:p>
            <a:pPr>
              <a:buNone/>
            </a:pPr>
            <a:r>
              <a:rPr lang="sv-SE" sz="1500" b="1" dirty="0" smtClean="0"/>
              <a:t>Bästa placering mellan olika grupper utses enligt följande:</a:t>
            </a:r>
          </a:p>
          <a:p>
            <a:pPr>
              <a:buNone/>
            </a:pPr>
            <a:r>
              <a:rPr lang="sv-SE" sz="1500" b="1" dirty="0" smtClean="0"/>
              <a:t>			</a:t>
            </a:r>
            <a:r>
              <a:rPr lang="sv-SE" sz="1500" dirty="0" smtClean="0"/>
              <a:t>1. Poäng. 2. Målskillnad. 3.Flestgjorda mål. 4. Lottning.</a:t>
            </a:r>
          </a:p>
          <a:p>
            <a:pPr>
              <a:buNone/>
            </a:pPr>
            <a:r>
              <a:rPr lang="sv-SE" sz="1500" b="1" dirty="0" smtClean="0"/>
              <a:t>Slutspel: 		</a:t>
            </a:r>
            <a:r>
              <a:rPr lang="sv-SE" sz="1500" dirty="0" smtClean="0"/>
              <a:t>Oavgjord match avgörs med straffar enligt Svenska Fotbollsförbundets regler.</a:t>
            </a:r>
          </a:p>
          <a:p>
            <a:pPr>
              <a:buNone/>
            </a:pPr>
            <a:r>
              <a:rPr lang="sv-SE" sz="1500" b="1" dirty="0" smtClean="0"/>
              <a:t>A-finaler:</a:t>
            </a:r>
            <a:r>
              <a:rPr lang="sv-SE" sz="1500" dirty="0" smtClean="0"/>
              <a:t> 		Oavgjord match förlängs med 5minuter, därefter straffar.</a:t>
            </a:r>
          </a:p>
          <a:p>
            <a:pPr>
              <a:buNone/>
            </a:pPr>
            <a:r>
              <a:rPr lang="sv-SE" sz="1500" b="1" dirty="0" smtClean="0"/>
              <a:t>Poäng:</a:t>
            </a:r>
            <a:r>
              <a:rPr lang="sv-SE" sz="1500" dirty="0" smtClean="0"/>
              <a:t> 		Seger ger 3poäng och oavgjort 1poäng.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043608" y="188640"/>
            <a:ext cx="7056784" cy="655564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nb-NO" sz="1400" b="1" dirty="0" smtClean="0">
                <a:latin typeface="Calibri" pitchFamily="34" charset="0"/>
              </a:rPr>
              <a:t>Gruppe 2 	</a:t>
            </a:r>
            <a:r>
              <a:rPr lang="nb-NO" sz="1400" b="1" dirty="0" smtClean="0">
                <a:solidFill>
                  <a:srgbClr val="FF0000"/>
                </a:solidFill>
                <a:latin typeface="Calibri" pitchFamily="34" charset="0"/>
              </a:rPr>
              <a:t>Thor Einar og Tore</a:t>
            </a:r>
            <a:endParaRPr lang="nb-NO" sz="1400" b="1" dirty="0" smtClean="0">
              <a:latin typeface="Calibri" pitchFamily="34" charset="0"/>
            </a:endParaRPr>
          </a:p>
          <a:p>
            <a:r>
              <a:rPr lang="nb-NO" sz="1400" dirty="0" smtClean="0">
                <a:latin typeface="Calibri" pitchFamily="34" charset="0"/>
              </a:rPr>
              <a:t>Fre 	16:00 </a:t>
            </a:r>
            <a:r>
              <a:rPr lang="nb-NO" sz="1400" b="1" dirty="0" smtClean="0">
                <a:latin typeface="Calibri" pitchFamily="34" charset="0"/>
              </a:rPr>
              <a:t>Nordstrand 3 </a:t>
            </a:r>
            <a:r>
              <a:rPr lang="nb-NO" sz="1400" dirty="0" smtClean="0">
                <a:latin typeface="Calibri" pitchFamily="34" charset="0"/>
              </a:rPr>
              <a:t>– Helset 3 			F-plan, gräs</a:t>
            </a:r>
          </a:p>
          <a:p>
            <a:r>
              <a:rPr lang="nb-NO" sz="1400" dirty="0" smtClean="0">
                <a:latin typeface="Calibri" pitchFamily="34" charset="0"/>
              </a:rPr>
              <a:t>Fre 	18:40 Lillehammer Fotballklubb - </a:t>
            </a:r>
            <a:r>
              <a:rPr lang="nb-NO" sz="1400" b="1" dirty="0" smtClean="0">
                <a:latin typeface="Calibri" pitchFamily="34" charset="0"/>
              </a:rPr>
              <a:t>Nordstrand 3 </a:t>
            </a:r>
            <a:r>
              <a:rPr lang="nb-NO" sz="1400" dirty="0" smtClean="0">
                <a:latin typeface="Calibri" pitchFamily="34" charset="0"/>
              </a:rPr>
              <a:t>		G-plan, gräs</a:t>
            </a:r>
          </a:p>
          <a:p>
            <a:r>
              <a:rPr lang="nb-NO" sz="1400" dirty="0" smtClean="0">
                <a:latin typeface="Calibri" pitchFamily="34" charset="0"/>
              </a:rPr>
              <a:t>Lör 	08:40 Lier 2 - </a:t>
            </a:r>
            <a:r>
              <a:rPr lang="nb-NO" sz="1400" b="1" dirty="0" smtClean="0">
                <a:latin typeface="Calibri" pitchFamily="34" charset="0"/>
              </a:rPr>
              <a:t>Nordstrand 3 </a:t>
            </a:r>
            <a:r>
              <a:rPr lang="nb-NO" sz="1400" dirty="0" smtClean="0">
                <a:latin typeface="Calibri" pitchFamily="34" charset="0"/>
              </a:rPr>
              <a:t>			P-plan, gräs</a:t>
            </a:r>
          </a:p>
          <a:p>
            <a:endParaRPr lang="nb-NO" sz="1400" b="1" dirty="0" smtClean="0">
              <a:latin typeface="Calibri" pitchFamily="34" charset="0"/>
            </a:endParaRPr>
          </a:p>
          <a:p>
            <a:r>
              <a:rPr lang="nb-NO" sz="1400" b="1" dirty="0" smtClean="0">
                <a:latin typeface="Calibri" pitchFamily="34" charset="0"/>
              </a:rPr>
              <a:t>Gruppe 3 	</a:t>
            </a:r>
            <a:r>
              <a:rPr lang="nb-NO" sz="1400" b="1" dirty="0" smtClean="0">
                <a:solidFill>
                  <a:srgbClr val="FF0000"/>
                </a:solidFill>
                <a:latin typeface="Calibri" pitchFamily="34" charset="0"/>
              </a:rPr>
              <a:t>Johan og Ragnar</a:t>
            </a:r>
            <a:endParaRPr lang="nb-NO" sz="1400" b="1" dirty="0" smtClean="0">
              <a:latin typeface="Calibri" pitchFamily="34" charset="0"/>
            </a:endParaRPr>
          </a:p>
          <a:p>
            <a:r>
              <a:rPr lang="nb-NO" sz="1400" dirty="0" smtClean="0">
                <a:latin typeface="Calibri" pitchFamily="34" charset="0"/>
              </a:rPr>
              <a:t>Fre 	16:00 Lervik IF - </a:t>
            </a:r>
            <a:r>
              <a:rPr lang="nb-NO" sz="1400" b="1" dirty="0" smtClean="0">
                <a:latin typeface="Calibri" pitchFamily="34" charset="0"/>
              </a:rPr>
              <a:t>Nordstrand 1 </a:t>
            </a:r>
            <a:r>
              <a:rPr lang="nb-NO" sz="1400" dirty="0" smtClean="0">
                <a:latin typeface="Calibri" pitchFamily="34" charset="0"/>
              </a:rPr>
              <a:t>			O-plan, gräs</a:t>
            </a:r>
          </a:p>
          <a:p>
            <a:r>
              <a:rPr lang="nb-NO" sz="1400" dirty="0" smtClean="0">
                <a:latin typeface="Calibri" pitchFamily="34" charset="0"/>
              </a:rPr>
              <a:t>Fre 	19:10        IFK Skoghall - </a:t>
            </a:r>
            <a:r>
              <a:rPr lang="nb-NO" sz="1400" b="1" dirty="0" smtClean="0">
                <a:latin typeface="Calibri" pitchFamily="34" charset="0"/>
              </a:rPr>
              <a:t>Nordstrand 1 </a:t>
            </a:r>
            <a:r>
              <a:rPr lang="nb-NO" sz="1400" dirty="0" smtClean="0">
                <a:latin typeface="Calibri" pitchFamily="34" charset="0"/>
              </a:rPr>
              <a:t>			P-plan, gräs</a:t>
            </a:r>
          </a:p>
          <a:p>
            <a:r>
              <a:rPr lang="nb-NO" sz="1400" dirty="0" smtClean="0">
                <a:latin typeface="Calibri" pitchFamily="34" charset="0"/>
              </a:rPr>
              <a:t>Lör 	08:40 </a:t>
            </a:r>
            <a:r>
              <a:rPr lang="nb-NO" sz="1400" b="1" dirty="0" smtClean="0">
                <a:latin typeface="Calibri" pitchFamily="34" charset="0"/>
              </a:rPr>
              <a:t>Nordstrand 1 </a:t>
            </a:r>
            <a:r>
              <a:rPr lang="nb-NO" sz="1400" dirty="0" smtClean="0">
                <a:latin typeface="Calibri" pitchFamily="34" charset="0"/>
              </a:rPr>
              <a:t>- Skeid 1 			M-plan, gräs</a:t>
            </a:r>
          </a:p>
          <a:p>
            <a:endParaRPr lang="nb-NO" sz="1400" b="1" dirty="0" smtClean="0">
              <a:latin typeface="Calibri" pitchFamily="34" charset="0"/>
            </a:endParaRPr>
          </a:p>
          <a:p>
            <a:r>
              <a:rPr lang="nb-NO" sz="1400" b="1" dirty="0" smtClean="0">
                <a:latin typeface="Calibri" pitchFamily="34" charset="0"/>
              </a:rPr>
              <a:t>Gruppe 4 	</a:t>
            </a:r>
            <a:r>
              <a:rPr lang="nb-NO" sz="1400" b="1" dirty="0" smtClean="0">
                <a:solidFill>
                  <a:srgbClr val="FF0000"/>
                </a:solidFill>
                <a:latin typeface="Calibri" pitchFamily="34" charset="0"/>
              </a:rPr>
              <a:t>Werner og Terje</a:t>
            </a:r>
            <a:endParaRPr lang="nb-NO" sz="1400" b="1" dirty="0" smtClean="0">
              <a:latin typeface="Calibri" pitchFamily="34" charset="0"/>
            </a:endParaRPr>
          </a:p>
          <a:p>
            <a:r>
              <a:rPr lang="nb-NO" sz="1400" dirty="0" smtClean="0">
                <a:latin typeface="Calibri" pitchFamily="34" charset="0"/>
              </a:rPr>
              <a:t>Fre 	16:00 Fet IL Rød - </a:t>
            </a:r>
            <a:r>
              <a:rPr lang="nb-NO" sz="1400" b="1" dirty="0" smtClean="0">
                <a:latin typeface="Calibri" pitchFamily="34" charset="0"/>
              </a:rPr>
              <a:t>Nordstrand 5 </a:t>
            </a:r>
            <a:r>
              <a:rPr lang="nb-NO" sz="1400" dirty="0" smtClean="0">
                <a:latin typeface="Calibri" pitchFamily="34" charset="0"/>
              </a:rPr>
              <a:t>			L-plan, gräs</a:t>
            </a:r>
          </a:p>
          <a:p>
            <a:r>
              <a:rPr lang="nb-NO" sz="1400" dirty="0" smtClean="0">
                <a:latin typeface="Calibri" pitchFamily="34" charset="0"/>
              </a:rPr>
              <a:t>Fre 	18:40 Roterud IL 1 - </a:t>
            </a:r>
            <a:r>
              <a:rPr lang="nb-NO" sz="1400" b="1" dirty="0" smtClean="0">
                <a:latin typeface="Calibri" pitchFamily="34" charset="0"/>
              </a:rPr>
              <a:t>Nordstrand 5 </a:t>
            </a:r>
            <a:r>
              <a:rPr lang="nb-NO" sz="1400" dirty="0" smtClean="0">
                <a:latin typeface="Calibri" pitchFamily="34" charset="0"/>
              </a:rPr>
              <a:t>			M-plan, gräs</a:t>
            </a:r>
          </a:p>
          <a:p>
            <a:r>
              <a:rPr lang="nb-NO" sz="1400" dirty="0" smtClean="0">
                <a:latin typeface="Calibri" pitchFamily="34" charset="0"/>
              </a:rPr>
              <a:t>Lör 	09:20 </a:t>
            </a:r>
            <a:r>
              <a:rPr lang="nb-NO" sz="1400" b="1" dirty="0" smtClean="0">
                <a:latin typeface="Calibri" pitchFamily="34" charset="0"/>
              </a:rPr>
              <a:t>Nordstrand 5 </a:t>
            </a:r>
            <a:r>
              <a:rPr lang="nb-NO" sz="1400" dirty="0" smtClean="0">
                <a:latin typeface="Calibri" pitchFamily="34" charset="0"/>
              </a:rPr>
              <a:t>- Kolbotn Champions 2 Blå 		H-plan, konstgr</a:t>
            </a:r>
          </a:p>
          <a:p>
            <a:endParaRPr lang="nb-NO" sz="1400" i="1" dirty="0" smtClean="0">
              <a:latin typeface="Calibri" pitchFamily="34" charset="0"/>
            </a:endParaRPr>
          </a:p>
          <a:p>
            <a:r>
              <a:rPr lang="nb-NO" sz="1400" b="1" dirty="0" smtClean="0">
                <a:latin typeface="Calibri" pitchFamily="34" charset="0"/>
              </a:rPr>
              <a:t>Gruppe 6 	</a:t>
            </a:r>
            <a:r>
              <a:rPr lang="nb-NO" sz="1400" b="1" dirty="0" smtClean="0">
                <a:solidFill>
                  <a:srgbClr val="FF0000"/>
                </a:solidFill>
                <a:latin typeface="Calibri" pitchFamily="34" charset="0"/>
              </a:rPr>
              <a:t>Are</a:t>
            </a:r>
            <a:endParaRPr lang="nb-NO" sz="1400" b="1" dirty="0" smtClean="0">
              <a:latin typeface="Calibri" pitchFamily="34" charset="0"/>
            </a:endParaRPr>
          </a:p>
          <a:p>
            <a:r>
              <a:rPr lang="nb-NO" sz="1400" dirty="0" smtClean="0">
                <a:latin typeface="Calibri" pitchFamily="34" charset="0"/>
              </a:rPr>
              <a:t>Fre 	16:40 Lillestrøm Sportsklubb - </a:t>
            </a:r>
            <a:r>
              <a:rPr lang="nb-NO" sz="1400" b="1" dirty="0" smtClean="0">
                <a:latin typeface="Calibri" pitchFamily="34" charset="0"/>
              </a:rPr>
              <a:t>Nordstrand 4 </a:t>
            </a:r>
            <a:r>
              <a:rPr lang="nb-NO" sz="1400" dirty="0" smtClean="0">
                <a:latin typeface="Calibri" pitchFamily="34" charset="0"/>
              </a:rPr>
              <a:t>		G-plan, gräs</a:t>
            </a:r>
          </a:p>
          <a:p>
            <a:r>
              <a:rPr lang="nb-NO" sz="1400" dirty="0" smtClean="0">
                <a:latin typeface="Calibri" pitchFamily="34" charset="0"/>
              </a:rPr>
              <a:t>Fre 	19:20 Skeid 2 - </a:t>
            </a:r>
            <a:r>
              <a:rPr lang="nb-NO" sz="1400" b="1" dirty="0" smtClean="0">
                <a:latin typeface="Calibri" pitchFamily="34" charset="0"/>
              </a:rPr>
              <a:t>Nordstrand 4 </a:t>
            </a:r>
            <a:r>
              <a:rPr lang="nb-NO" sz="1400" dirty="0" smtClean="0">
                <a:latin typeface="Calibri" pitchFamily="34" charset="0"/>
              </a:rPr>
              <a:t>			F-plan, gräs</a:t>
            </a:r>
          </a:p>
          <a:p>
            <a:r>
              <a:rPr lang="nb-NO" sz="1400" dirty="0" smtClean="0">
                <a:latin typeface="Calibri" pitchFamily="34" charset="0"/>
              </a:rPr>
              <a:t>Lör 	09:20 </a:t>
            </a:r>
            <a:r>
              <a:rPr lang="nb-NO" sz="1400" b="1" dirty="0" smtClean="0">
                <a:latin typeface="Calibri" pitchFamily="34" charset="0"/>
              </a:rPr>
              <a:t>Nordstrand 4 </a:t>
            </a:r>
            <a:r>
              <a:rPr lang="nb-NO" sz="1400" dirty="0" smtClean="0">
                <a:latin typeface="Calibri" pitchFamily="34" charset="0"/>
              </a:rPr>
              <a:t>- Ørje IL 1 			P-plan, gräs</a:t>
            </a:r>
          </a:p>
          <a:p>
            <a:endParaRPr lang="nb-NO" sz="1400" b="1" dirty="0" smtClean="0">
              <a:latin typeface="Calibri" pitchFamily="34" charset="0"/>
            </a:endParaRPr>
          </a:p>
          <a:p>
            <a:r>
              <a:rPr lang="nb-NO" sz="1400" b="1" dirty="0" smtClean="0">
                <a:latin typeface="Calibri" pitchFamily="34" charset="0"/>
              </a:rPr>
              <a:t>Gruppe 7 	</a:t>
            </a:r>
            <a:r>
              <a:rPr lang="nb-NO" sz="1400" b="1" dirty="0" smtClean="0">
                <a:solidFill>
                  <a:srgbClr val="FF0000"/>
                </a:solidFill>
                <a:latin typeface="Calibri" pitchFamily="34" charset="0"/>
              </a:rPr>
              <a:t>Harald og Bjørn Ø</a:t>
            </a:r>
            <a:endParaRPr lang="nb-NO" sz="1400" b="1" dirty="0" smtClean="0">
              <a:latin typeface="Calibri" pitchFamily="34" charset="0"/>
            </a:endParaRPr>
          </a:p>
          <a:p>
            <a:r>
              <a:rPr lang="nb-NO" sz="1400" dirty="0" smtClean="0">
                <a:latin typeface="Calibri" pitchFamily="34" charset="0"/>
              </a:rPr>
              <a:t>Fre 	16:40 </a:t>
            </a:r>
            <a:r>
              <a:rPr lang="nb-NO" sz="1400" b="1" dirty="0" smtClean="0">
                <a:latin typeface="Calibri" pitchFamily="34" charset="0"/>
              </a:rPr>
              <a:t>Nordstrand 2 </a:t>
            </a:r>
            <a:r>
              <a:rPr lang="nb-NO" sz="1400" dirty="0" smtClean="0">
                <a:latin typeface="Calibri" pitchFamily="34" charset="0"/>
              </a:rPr>
              <a:t>– Oppsal Orange 1 		O-plan, gräs</a:t>
            </a:r>
          </a:p>
          <a:p>
            <a:r>
              <a:rPr lang="nb-NO" sz="1400" dirty="0" smtClean="0">
                <a:latin typeface="Calibri" pitchFamily="34" charset="0"/>
              </a:rPr>
              <a:t>Fre 	19:50 </a:t>
            </a:r>
            <a:r>
              <a:rPr lang="nb-NO" sz="1400" b="1" dirty="0" smtClean="0">
                <a:latin typeface="Calibri" pitchFamily="34" charset="0"/>
              </a:rPr>
              <a:t>Nordstrand 2 </a:t>
            </a:r>
            <a:r>
              <a:rPr lang="nb-NO" sz="1400" dirty="0" smtClean="0">
                <a:latin typeface="Calibri" pitchFamily="34" charset="0"/>
              </a:rPr>
              <a:t>- Lillehammer Fotballklubb 2		O-plan, gräs</a:t>
            </a:r>
          </a:p>
          <a:p>
            <a:r>
              <a:rPr lang="nb-NO" sz="1400" dirty="0" smtClean="0">
                <a:latin typeface="Calibri" pitchFamily="34" charset="0"/>
              </a:rPr>
              <a:t>Lör 	09:20        IF Örnen - </a:t>
            </a:r>
            <a:r>
              <a:rPr lang="nb-NO" sz="1400" b="1" dirty="0" smtClean="0">
                <a:latin typeface="Calibri" pitchFamily="34" charset="0"/>
              </a:rPr>
              <a:t>Nordstrand 2 </a:t>
            </a:r>
            <a:r>
              <a:rPr lang="nb-NO" sz="1400" dirty="0" smtClean="0">
                <a:latin typeface="Calibri" pitchFamily="34" charset="0"/>
              </a:rPr>
              <a:t>			L-plan, gräs</a:t>
            </a:r>
          </a:p>
          <a:p>
            <a:endParaRPr lang="nb-NO" sz="1400" b="1" dirty="0" smtClean="0">
              <a:latin typeface="Calibri" pitchFamily="34" charset="0"/>
            </a:endParaRPr>
          </a:p>
          <a:p>
            <a:r>
              <a:rPr lang="nb-NO" sz="1400" b="1" dirty="0" smtClean="0">
                <a:latin typeface="Calibri" pitchFamily="34" charset="0"/>
              </a:rPr>
              <a:t>Gruppe 9 	</a:t>
            </a:r>
            <a:r>
              <a:rPr lang="nb-NO" sz="1400" b="1" dirty="0" smtClean="0">
                <a:solidFill>
                  <a:srgbClr val="FF0000"/>
                </a:solidFill>
                <a:latin typeface="Calibri" pitchFamily="34" charset="0"/>
              </a:rPr>
              <a:t>Ronny og Eirik</a:t>
            </a:r>
            <a:endParaRPr lang="nb-NO" sz="1400" b="1" dirty="0" smtClean="0">
              <a:latin typeface="Calibri" pitchFamily="34" charset="0"/>
            </a:endParaRPr>
          </a:p>
          <a:p>
            <a:r>
              <a:rPr lang="nb-NO" sz="1400" dirty="0" smtClean="0">
                <a:latin typeface="Calibri" pitchFamily="34" charset="0"/>
              </a:rPr>
              <a:t>Fre 	17:20 </a:t>
            </a:r>
            <a:r>
              <a:rPr lang="nb-NO" sz="1400" b="1" dirty="0" smtClean="0">
                <a:latin typeface="Calibri" pitchFamily="34" charset="0"/>
              </a:rPr>
              <a:t>Nordstrand 6 </a:t>
            </a:r>
            <a:r>
              <a:rPr lang="nb-NO" sz="1400" dirty="0" smtClean="0">
                <a:latin typeface="Calibri" pitchFamily="34" charset="0"/>
              </a:rPr>
              <a:t>-       Tillberga IK Grön 		H-plan, konstgr</a:t>
            </a:r>
          </a:p>
          <a:p>
            <a:r>
              <a:rPr lang="nb-NO" sz="1400" dirty="0" smtClean="0">
                <a:latin typeface="Calibri" pitchFamily="34" charset="0"/>
              </a:rPr>
              <a:t>Fre 	20:00 </a:t>
            </a:r>
            <a:r>
              <a:rPr lang="nb-NO" sz="1400" u="sng" dirty="0" smtClean="0">
                <a:latin typeface="Calibri" pitchFamily="34" charset="0"/>
              </a:rPr>
              <a:t>Lag ubesatt pdd</a:t>
            </a:r>
            <a:r>
              <a:rPr lang="nb-NO" sz="1400" dirty="0" smtClean="0">
                <a:latin typeface="Calibri" pitchFamily="34" charset="0"/>
              </a:rPr>
              <a:t> - </a:t>
            </a:r>
            <a:r>
              <a:rPr lang="nb-NO" sz="1400" b="1" dirty="0" smtClean="0">
                <a:latin typeface="Calibri" pitchFamily="34" charset="0"/>
              </a:rPr>
              <a:t>Nordstrand 6 </a:t>
            </a:r>
            <a:r>
              <a:rPr lang="nb-NO" sz="1400" dirty="0" smtClean="0">
                <a:latin typeface="Calibri" pitchFamily="34" charset="0"/>
              </a:rPr>
              <a:t>		C-plan, gräs</a:t>
            </a:r>
          </a:p>
          <a:p>
            <a:r>
              <a:rPr lang="sv-SE" sz="1400" dirty="0" smtClean="0">
                <a:latin typeface="Calibri" pitchFamily="34" charset="0"/>
              </a:rPr>
              <a:t>Lör 	10:00        IK Arvika Fotboll 3 - </a:t>
            </a:r>
            <a:r>
              <a:rPr lang="sv-SE" sz="1400" b="1" dirty="0" smtClean="0">
                <a:latin typeface="Calibri" pitchFamily="34" charset="0"/>
              </a:rPr>
              <a:t>Nordstrand 6 </a:t>
            </a:r>
            <a:r>
              <a:rPr lang="sv-SE" sz="1400" dirty="0" smtClean="0">
                <a:latin typeface="Calibri" pitchFamily="34" charset="0"/>
              </a:rPr>
              <a:t>		F-plan, gräs</a:t>
            </a:r>
          </a:p>
        </p:txBody>
      </p:sp>
      <p:pic>
        <p:nvPicPr>
          <p:cNvPr id="3" name="Bilde 2" descr="Svenske fla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5805264"/>
            <a:ext cx="219224" cy="144016"/>
          </a:xfrm>
          <a:prstGeom prst="rect">
            <a:avLst/>
          </a:prstGeom>
        </p:spPr>
      </p:pic>
      <p:pic>
        <p:nvPicPr>
          <p:cNvPr id="5" name="Bilde 4" descr="Svenske fla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6237312"/>
            <a:ext cx="219224" cy="144016"/>
          </a:xfrm>
          <a:prstGeom prst="rect">
            <a:avLst/>
          </a:prstGeom>
        </p:spPr>
      </p:pic>
      <p:pic>
        <p:nvPicPr>
          <p:cNvPr id="6" name="Bilde 5" descr="Svenske fla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5157192"/>
            <a:ext cx="219224" cy="144016"/>
          </a:xfrm>
          <a:prstGeom prst="rect">
            <a:avLst/>
          </a:prstGeom>
        </p:spPr>
      </p:pic>
      <p:pic>
        <p:nvPicPr>
          <p:cNvPr id="7" name="Bilde 6" descr="Svenske fla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772816"/>
            <a:ext cx="219224" cy="1440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nb-NO" sz="2000" dirty="0" smtClean="0"/>
              <a:t>Torsdag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17:45		Oppmøte Niffen			Niffen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18:00		Avreise Niffen			Niffen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20:15		Ankomst Arvika			</a:t>
            </a:r>
            <a:r>
              <a:rPr lang="nb-NO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Taserudskolan</a:t>
            </a: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20:30		Grilling				</a:t>
            </a:r>
            <a:r>
              <a:rPr lang="nb-NO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Taserudskolan</a:t>
            </a: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Sen kveld, men vi sover litt 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lengre på fredagen!</a:t>
            </a:r>
            <a:endParaRPr lang="nb-NO" sz="1600" dirty="0">
              <a:latin typeface="Calibri" pitchFamily="34" charset="0"/>
            </a:endParaRPr>
          </a:p>
        </p:txBody>
      </p:sp>
      <p:pic>
        <p:nvPicPr>
          <p:cNvPr id="4" name="Bilde 3" descr="IMG_6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996952"/>
            <a:ext cx="5400039" cy="31935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 rot="16200000">
            <a:off x="-2799184" y="2799184"/>
            <a:ext cx="6858000" cy="1259632"/>
          </a:xfrm>
        </p:spPr>
        <p:txBody>
          <a:bodyPr>
            <a:noAutofit/>
          </a:bodyPr>
          <a:lstStyle/>
          <a:p>
            <a:pPr algn="l"/>
            <a:r>
              <a:rPr lang="nb-NO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nb-NO" sz="7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TEAM 2002</a:t>
            </a:r>
            <a:endParaRPr lang="nb-NO" sz="7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flag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835696" cy="122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Rett linje 7"/>
          <p:cNvCxnSpPr/>
          <p:nvPr/>
        </p:nvCxnSpPr>
        <p:spPr>
          <a:xfrm rot="5400000">
            <a:off x="-120014" y="4334800"/>
            <a:ext cx="3240360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1907704" y="1268760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accent1"/>
                </a:solidFill>
              </a:rPr>
              <a:t>Velkommen til </a:t>
            </a:r>
            <a:br>
              <a:rPr lang="nb-NO" sz="3200" dirty="0" smtClean="0">
                <a:solidFill>
                  <a:schemeClr val="accent1"/>
                </a:solidFill>
              </a:rPr>
            </a:br>
            <a:r>
              <a:rPr lang="nb-NO" sz="3200" dirty="0" smtClean="0">
                <a:solidFill>
                  <a:schemeClr val="accent1"/>
                </a:solidFill>
              </a:rPr>
              <a:t>informasjonsmøte</a:t>
            </a:r>
            <a:br>
              <a:rPr lang="nb-NO" sz="3200" dirty="0" smtClean="0">
                <a:solidFill>
                  <a:schemeClr val="accent1"/>
                </a:solidFill>
              </a:rPr>
            </a:br>
            <a:r>
              <a:rPr lang="nb-NO" sz="3200" dirty="0" smtClean="0">
                <a:solidFill>
                  <a:schemeClr val="accent1"/>
                </a:solidFill>
              </a:rPr>
              <a:t>”før avreise”</a:t>
            </a:r>
            <a:br>
              <a:rPr lang="nb-NO" sz="3200" dirty="0" smtClean="0">
                <a:solidFill>
                  <a:schemeClr val="accent1"/>
                </a:solidFill>
              </a:rPr>
            </a:br>
            <a:r>
              <a:rPr lang="nb-NO" sz="3200" dirty="0" smtClean="0">
                <a:solidFill>
                  <a:schemeClr val="accent1"/>
                </a:solidFill>
              </a:rPr>
              <a:t/>
            </a:r>
            <a:br>
              <a:rPr lang="nb-NO" sz="3200" dirty="0" smtClean="0">
                <a:solidFill>
                  <a:schemeClr val="accent1"/>
                </a:solidFill>
              </a:rPr>
            </a:br>
            <a:r>
              <a:rPr lang="nb-NO" sz="3200" dirty="0" smtClean="0">
                <a:solidFill>
                  <a:schemeClr val="accent1"/>
                </a:solidFill>
              </a:rPr>
              <a:t/>
            </a:r>
            <a:br>
              <a:rPr lang="nb-NO" sz="3200" dirty="0" smtClean="0">
                <a:solidFill>
                  <a:schemeClr val="accent1"/>
                </a:solidFill>
              </a:rPr>
            </a:br>
            <a:endParaRPr lang="nb-NO" sz="3200" dirty="0">
              <a:solidFill>
                <a:schemeClr val="accent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2195736" y="3645024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Agenda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Diverse praktisk info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nb-NO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/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Alle gutta hat fått innvilget fri fra skole </a:t>
            </a:r>
          </a:p>
          <a:p>
            <a:pPr marL="800100" lvl="1" indent="-342900"/>
            <a:r>
              <a:rPr lang="nb-NO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fredag 13. juni! </a:t>
            </a:r>
          </a:p>
          <a:p>
            <a:endParaRPr lang="nb-NO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Bilde 10" descr="Arv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556792"/>
            <a:ext cx="1562100" cy="1562100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1979712" y="284364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Arvika Cup, 12.-15. juni 2014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r>
              <a:rPr lang="nb-NO" sz="2800" dirty="0" smtClean="0"/>
              <a:t>Fredag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5877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08:00-09:00 	Frokost				</a:t>
            </a:r>
            <a:r>
              <a:rPr lang="nb-NO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Taserudskolan</a:t>
            </a: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12:00-13:00	lunch				</a:t>
            </a:r>
            <a:r>
              <a:rPr lang="nb-NO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Taserudskolan</a:t>
            </a: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16:00 		</a:t>
            </a:r>
            <a:r>
              <a:rPr lang="nb-NO" sz="1600" b="1" dirty="0" smtClean="0">
                <a:latin typeface="Calibri" pitchFamily="34" charset="0"/>
              </a:rPr>
              <a:t>Nordstrand 3 </a:t>
            </a:r>
            <a:r>
              <a:rPr lang="nb-NO" sz="1600" dirty="0" smtClean="0">
                <a:latin typeface="Calibri" pitchFamily="34" charset="0"/>
              </a:rPr>
              <a:t>– Helset 3 		F-plan, gräs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16:00 		Lervik IF - </a:t>
            </a:r>
            <a:r>
              <a:rPr lang="nb-NO" sz="1600" b="1" dirty="0" smtClean="0">
                <a:latin typeface="Calibri" pitchFamily="34" charset="0"/>
              </a:rPr>
              <a:t>Nordstrand 1 </a:t>
            </a:r>
            <a:r>
              <a:rPr lang="nb-NO" sz="1600" dirty="0" smtClean="0">
                <a:latin typeface="Calibri" pitchFamily="34" charset="0"/>
              </a:rPr>
              <a:t>		O-plan, gräs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16:00	 	Fet IL Rød - </a:t>
            </a:r>
            <a:r>
              <a:rPr lang="nb-NO" sz="1600" b="1" dirty="0" smtClean="0">
                <a:latin typeface="Calibri" pitchFamily="34" charset="0"/>
              </a:rPr>
              <a:t>Nordstrand 5 </a:t>
            </a:r>
            <a:r>
              <a:rPr lang="nb-NO" sz="1600" dirty="0" smtClean="0">
                <a:latin typeface="Calibri" pitchFamily="34" charset="0"/>
              </a:rPr>
              <a:t>		L-plan, gräs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16:40	 	Lillestrøm Sportsklubb - </a:t>
            </a:r>
            <a:r>
              <a:rPr lang="nb-NO" sz="1600" b="1" dirty="0" smtClean="0">
                <a:latin typeface="Calibri" pitchFamily="34" charset="0"/>
              </a:rPr>
              <a:t>Nordstrand 4 </a:t>
            </a:r>
            <a:r>
              <a:rPr lang="nb-NO" sz="1600" dirty="0" smtClean="0">
                <a:latin typeface="Calibri" pitchFamily="34" charset="0"/>
              </a:rPr>
              <a:t>	G-plan, gräs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16:40 		</a:t>
            </a:r>
            <a:r>
              <a:rPr lang="nb-NO" sz="1600" b="1" dirty="0" smtClean="0">
                <a:latin typeface="Calibri" pitchFamily="34" charset="0"/>
              </a:rPr>
              <a:t>Nordstrand 2 </a:t>
            </a:r>
            <a:r>
              <a:rPr lang="nb-NO" sz="1600" dirty="0" smtClean="0">
                <a:latin typeface="Calibri" pitchFamily="34" charset="0"/>
              </a:rPr>
              <a:t>– Oppsal Orange 1 		O-plan, gräs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17:20 		</a:t>
            </a:r>
            <a:r>
              <a:rPr lang="nb-NO" sz="1600" b="1" dirty="0" smtClean="0">
                <a:latin typeface="Calibri" pitchFamily="34" charset="0"/>
              </a:rPr>
              <a:t>Nordstrand 6 </a:t>
            </a:r>
            <a:r>
              <a:rPr lang="nb-NO" sz="1600" dirty="0" smtClean="0">
                <a:latin typeface="Calibri" pitchFamily="34" charset="0"/>
              </a:rPr>
              <a:t>-      Tillberga IK Grön 	H-plan, konstgress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18:40		Lillehammer Fotballklubb - </a:t>
            </a:r>
            <a:r>
              <a:rPr lang="nb-NO" sz="1600" b="1" dirty="0" smtClean="0">
                <a:latin typeface="Calibri" pitchFamily="34" charset="0"/>
              </a:rPr>
              <a:t>Nordstrand 3 </a:t>
            </a:r>
            <a:r>
              <a:rPr lang="nb-NO" sz="1600" dirty="0" smtClean="0">
                <a:latin typeface="Calibri" pitchFamily="34" charset="0"/>
              </a:rPr>
              <a:t>	G-plan, gräs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18:40		Roterud IL 1 - </a:t>
            </a:r>
            <a:r>
              <a:rPr lang="nb-NO" sz="1600" b="1" dirty="0" smtClean="0">
                <a:latin typeface="Calibri" pitchFamily="34" charset="0"/>
              </a:rPr>
              <a:t>Nordstrand 5 </a:t>
            </a:r>
            <a:r>
              <a:rPr lang="nb-NO" sz="1600" dirty="0" smtClean="0">
                <a:latin typeface="Calibri" pitchFamily="34" charset="0"/>
              </a:rPr>
              <a:t>		M-plan, gräs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19:10 		      IFK Skoghall - </a:t>
            </a:r>
            <a:r>
              <a:rPr lang="nb-NO" sz="1600" b="1" dirty="0" smtClean="0">
                <a:latin typeface="Calibri" pitchFamily="34" charset="0"/>
              </a:rPr>
              <a:t>Nordstrand 1 </a:t>
            </a:r>
            <a:r>
              <a:rPr lang="nb-NO" sz="1600" dirty="0" smtClean="0">
                <a:latin typeface="Calibri" pitchFamily="34" charset="0"/>
              </a:rPr>
              <a:t>		P-plan, gräs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19:20 		Skeid 2 - </a:t>
            </a:r>
            <a:r>
              <a:rPr lang="nb-NO" sz="1600" b="1" dirty="0" smtClean="0">
                <a:latin typeface="Calibri" pitchFamily="34" charset="0"/>
              </a:rPr>
              <a:t>Nordstrand 4 </a:t>
            </a:r>
            <a:r>
              <a:rPr lang="nb-NO" sz="1600" dirty="0" smtClean="0">
                <a:latin typeface="Calibri" pitchFamily="34" charset="0"/>
              </a:rPr>
              <a:t>		F-plan, gräs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19:50 		</a:t>
            </a:r>
            <a:r>
              <a:rPr lang="nb-NO" sz="1600" b="1" dirty="0" smtClean="0">
                <a:latin typeface="Calibri" pitchFamily="34" charset="0"/>
              </a:rPr>
              <a:t>Nordstrand 2 </a:t>
            </a:r>
            <a:r>
              <a:rPr lang="nb-NO" sz="1600" dirty="0" smtClean="0">
                <a:latin typeface="Calibri" pitchFamily="34" charset="0"/>
              </a:rPr>
              <a:t>- Lillehammer Fotballklubb 2	O-plan, gräs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20:00 		</a:t>
            </a:r>
            <a:r>
              <a:rPr lang="nb-NO" sz="1600" u="sng" dirty="0" smtClean="0">
                <a:latin typeface="Calibri" pitchFamily="34" charset="0"/>
              </a:rPr>
              <a:t>Lag ubesatt pdd </a:t>
            </a:r>
            <a:r>
              <a:rPr lang="nb-NO" sz="1600" dirty="0" smtClean="0">
                <a:latin typeface="Calibri" pitchFamily="34" charset="0"/>
              </a:rPr>
              <a:t>– </a:t>
            </a:r>
            <a:r>
              <a:rPr lang="nb-NO" sz="1600" b="1" dirty="0" smtClean="0">
                <a:latin typeface="Calibri" pitchFamily="34" charset="0"/>
              </a:rPr>
              <a:t>Nordstrand 6 </a:t>
            </a:r>
            <a:r>
              <a:rPr lang="nb-NO" sz="1600" dirty="0" smtClean="0">
                <a:latin typeface="Calibri" pitchFamily="34" charset="0"/>
              </a:rPr>
              <a:t>		C-plan, gräs</a:t>
            </a:r>
          </a:p>
          <a:p>
            <a:pPr>
              <a:buNone/>
            </a:pP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15:30-19:00 	Middag				</a:t>
            </a:r>
            <a:r>
              <a:rPr lang="nb-NO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Taserudskolan</a:t>
            </a: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endParaRPr lang="nb-NO" sz="1600" dirty="0" smtClean="0">
              <a:latin typeface="Calibri" pitchFamily="34" charset="0"/>
            </a:endParaRPr>
          </a:p>
        </p:txBody>
      </p:sp>
      <p:pic>
        <p:nvPicPr>
          <p:cNvPr id="4" name="Bilde 3" descr="Svenske fla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645024"/>
            <a:ext cx="219224" cy="144016"/>
          </a:xfrm>
          <a:prstGeom prst="rect">
            <a:avLst/>
          </a:prstGeom>
        </p:spPr>
      </p:pic>
      <p:pic>
        <p:nvPicPr>
          <p:cNvPr id="5" name="Bilde 4" descr="Svenske fla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581128"/>
            <a:ext cx="219224" cy="1440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nb-NO" sz="2000" dirty="0" smtClean="0"/>
              <a:t>Lørdag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06:30-08:30 	Frokost				</a:t>
            </a:r>
            <a:r>
              <a:rPr lang="nb-NO" sz="1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Taserudskolan</a:t>
            </a:r>
            <a:endParaRPr lang="nb-NO" sz="1700" dirty="0" smtClean="0">
              <a:latin typeface="Calibri" pitchFamily="34" charset="0"/>
            </a:endParaRPr>
          </a:p>
          <a:p>
            <a:pPr>
              <a:buNone/>
            </a:pPr>
            <a:endParaRPr lang="nb-NO" sz="1700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08:40 		Lier 2 - Nordstrand 3 			P-plan, gräs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08:40 		Nordstrand 1 - Skeid 1 		M-plan, gräs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09:20 		Nordstrand 5 - Kolbotn Champions 2 Blå 	H-plan, konstgr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09:20 		Nordstrand 4 - Ørje IL 1 		P-plan, gräs 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09:20 		     IF Örnen - Nordstrand 2 		L-plan, gräs</a:t>
            </a:r>
          </a:p>
          <a:p>
            <a:pPr>
              <a:buNone/>
            </a:pPr>
            <a:r>
              <a:rPr lang="sv-SE" sz="1700" dirty="0" smtClean="0">
                <a:latin typeface="Calibri" pitchFamily="34" charset="0"/>
              </a:rPr>
              <a:t>10:00 		     IK Arvika Fotboll 3 - Nordstrand 6 	F-plan, gräs</a:t>
            </a:r>
          </a:p>
          <a:p>
            <a:pPr>
              <a:buNone/>
            </a:pPr>
            <a:endParaRPr lang="nb-NO" sz="1700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10:30-14:30	lunch				</a:t>
            </a:r>
            <a:r>
              <a:rPr lang="nb-NO" sz="1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Taserudskolan</a:t>
            </a:r>
            <a:endParaRPr lang="nb-NO" sz="1700" dirty="0" smtClean="0">
              <a:latin typeface="Calibri" pitchFamily="34" charset="0"/>
            </a:endParaRPr>
          </a:p>
          <a:p>
            <a:pPr>
              <a:buNone/>
            </a:pPr>
            <a:endParaRPr lang="nb-NO" sz="1700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13:20     		Eventuell sluttspill C 			 M-plan, gräs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13:20	 	Eventuell sluttspill D 			 L-plan, gräs</a:t>
            </a: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14:00</a:t>
            </a:r>
            <a:r>
              <a:rPr lang="nb-NO" sz="1700" b="1" dirty="0" smtClean="0">
                <a:latin typeface="Calibri" pitchFamily="34" charset="0"/>
              </a:rPr>
              <a:t>	</a:t>
            </a:r>
            <a:r>
              <a:rPr lang="nb-NO" sz="1700" dirty="0" smtClean="0">
                <a:latin typeface="Calibri" pitchFamily="34" charset="0"/>
              </a:rPr>
              <a:t> 	Eventuell sluttspill A			</a:t>
            </a:r>
            <a:r>
              <a:rPr lang="nb-NO" sz="1800" dirty="0" smtClean="0">
                <a:latin typeface="Calibri" pitchFamily="34" charset="0"/>
              </a:rPr>
              <a:t>F-plan, gräs</a:t>
            </a:r>
            <a:endParaRPr lang="nb-NO" sz="1700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14:00		Eventuell sluttspill B 			</a:t>
            </a:r>
            <a:r>
              <a:rPr lang="nb-NO" sz="1800" dirty="0" smtClean="0">
                <a:latin typeface="Calibri" pitchFamily="34" charset="0"/>
              </a:rPr>
              <a:t>C-plan, gräs</a:t>
            </a:r>
            <a:endParaRPr lang="nb-NO" sz="1700" dirty="0" smtClean="0">
              <a:latin typeface="Calibri" pitchFamily="34" charset="0"/>
            </a:endParaRPr>
          </a:p>
          <a:p>
            <a:pPr>
              <a:buNone/>
            </a:pPr>
            <a:endParaRPr lang="nb-NO" sz="1700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15:30-17:00 	Middag				</a:t>
            </a:r>
            <a:r>
              <a:rPr lang="nb-NO" sz="1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Taserudskolan</a:t>
            </a:r>
            <a:endParaRPr lang="nb-NO" sz="1700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700" dirty="0" smtClean="0">
                <a:latin typeface="Calibri" pitchFamily="34" charset="0"/>
              </a:rPr>
              <a:t>19:00		Grilling m/foresatte			</a:t>
            </a:r>
            <a:r>
              <a:rPr lang="nb-NO" sz="17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Taserudskolan</a:t>
            </a:r>
            <a:endParaRPr lang="nb-NO" sz="1700" dirty="0" smtClean="0">
              <a:latin typeface="Calibri" pitchFamily="34" charset="0"/>
            </a:endParaRPr>
          </a:p>
          <a:p>
            <a:pPr>
              <a:buNone/>
            </a:pPr>
            <a:endParaRPr lang="nb-NO" sz="2800" dirty="0" smtClean="0">
              <a:latin typeface="Calibri" pitchFamily="34" charset="0"/>
            </a:endParaRPr>
          </a:p>
          <a:p>
            <a:endParaRPr lang="nb-NO" sz="2800" dirty="0" smtClean="0">
              <a:latin typeface="Calibri" pitchFamily="34" charset="0"/>
            </a:endParaRPr>
          </a:p>
          <a:p>
            <a:endParaRPr lang="nb-NO" dirty="0"/>
          </a:p>
        </p:txBody>
      </p:sp>
      <p:pic>
        <p:nvPicPr>
          <p:cNvPr id="4" name="Bilde 3" descr="Svenske fla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852936"/>
            <a:ext cx="219224" cy="144016"/>
          </a:xfrm>
          <a:prstGeom prst="rect">
            <a:avLst/>
          </a:prstGeom>
        </p:spPr>
      </p:pic>
      <p:pic>
        <p:nvPicPr>
          <p:cNvPr id="5" name="Bilde 4" descr="Svenske fla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140968"/>
            <a:ext cx="219224" cy="1440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nb-NO" sz="2000" dirty="0" smtClean="0"/>
              <a:t>Søndag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06:30-09:00 	Frokost 			</a:t>
            </a:r>
            <a:r>
              <a:rPr lang="nb-NO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	Taserudskolan </a:t>
            </a:r>
            <a:r>
              <a:rPr lang="nb-NO" sz="1600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10:30-14:30	lunch 			</a:t>
            </a:r>
            <a:r>
              <a:rPr lang="nb-NO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	Taserudskolan</a:t>
            </a: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08:00-11:40 	Sluttspill B				C F H L O P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08:00-11:00 	Sluttspill C og D			M C H P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08:40-12:50 	Sluttspill A				F M G </a:t>
            </a: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11:00-13:40 	Plasseringskamper			C O P</a:t>
            </a:r>
          </a:p>
          <a:p>
            <a:pPr>
              <a:buNone/>
            </a:pP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16:00		Avreise Arvika		</a:t>
            </a:r>
            <a:r>
              <a:rPr lang="nb-NO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	Taserudskolan</a:t>
            </a:r>
            <a:endParaRPr lang="nb-NO" sz="1600" dirty="0" smtClean="0">
              <a:latin typeface="Calibri" pitchFamily="34" charset="0"/>
            </a:endParaRPr>
          </a:p>
          <a:p>
            <a:pPr>
              <a:buNone/>
            </a:pPr>
            <a:r>
              <a:rPr lang="nb-NO" sz="1600" dirty="0" smtClean="0">
                <a:latin typeface="Calibri" pitchFamily="34" charset="0"/>
              </a:rPr>
              <a:t>18:30		Ankomst Niffen			Niffen</a:t>
            </a:r>
          </a:p>
          <a:p>
            <a:endParaRPr lang="nb-NO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79512" y="0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200" b="1" dirty="0" smtClean="0">
              <a:latin typeface="Calibri" pitchFamily="34" charset="0"/>
            </a:endParaRPr>
          </a:p>
          <a:p>
            <a:endParaRPr lang="nb-NO" sz="1200" b="1" dirty="0" smtClean="0">
              <a:latin typeface="Calibri" pitchFamily="34" charset="0"/>
            </a:endParaRPr>
          </a:p>
          <a:p>
            <a:endParaRPr lang="nb-NO" sz="1200" b="1" dirty="0" smtClean="0">
              <a:latin typeface="Calibri" pitchFamily="34" charset="0"/>
            </a:endParaRPr>
          </a:p>
          <a:p>
            <a:endParaRPr lang="nb-NO" sz="1200" b="1" dirty="0" smtClean="0">
              <a:latin typeface="Calibri" pitchFamily="34" charset="0"/>
            </a:endParaRPr>
          </a:p>
          <a:p>
            <a:r>
              <a:rPr lang="nb-NO" sz="1400" b="1" dirty="0" smtClean="0">
                <a:latin typeface="Calibri" pitchFamily="34" charset="0"/>
              </a:rPr>
              <a:t>P02 – Plasseringskamper per klasse </a:t>
            </a:r>
            <a:r>
              <a:rPr lang="nb-NO" sz="1400" dirty="0" smtClean="0">
                <a:latin typeface="Calibri" pitchFamily="34" charset="0"/>
              </a:rPr>
              <a:t>Vinnare/Förl till:</a:t>
            </a:r>
          </a:p>
          <a:p>
            <a:r>
              <a:rPr lang="sv-SE" sz="1400" dirty="0" smtClean="0">
                <a:latin typeface="Calibri" pitchFamily="34" charset="0"/>
              </a:rPr>
              <a:t>1244 Placeringsmatch 12014-06-15 11:00 Förl A-kvartsfinal:01 - Förl A-kvartsfinal:02 	C-plan, gräs</a:t>
            </a:r>
          </a:p>
          <a:p>
            <a:r>
              <a:rPr lang="sv-SE" sz="1400" dirty="0" smtClean="0">
                <a:latin typeface="Calibri" pitchFamily="34" charset="0"/>
              </a:rPr>
              <a:t>1251 Placeringsmatch 22014-06-15 11:40 Förl A-kvartsfinal:04 - Förl A-kvartsfinal:03 	C-plan, gräs</a:t>
            </a:r>
          </a:p>
          <a:p>
            <a:endParaRPr lang="nb-NO" sz="1400" dirty="0" smtClean="0">
              <a:latin typeface="Calibri" pitchFamily="34" charset="0"/>
            </a:endParaRPr>
          </a:p>
          <a:p>
            <a:r>
              <a:rPr lang="nb-NO" sz="1400" dirty="0" smtClean="0">
                <a:latin typeface="Calibri" pitchFamily="34" charset="0"/>
              </a:rPr>
              <a:t>Plasseringskamperer 3,BL</a:t>
            </a:r>
          </a:p>
          <a:p>
            <a:r>
              <a:rPr lang="sv-SE" sz="1400" dirty="0" smtClean="0">
                <a:latin typeface="Calibri" pitchFamily="34" charset="0"/>
              </a:rPr>
              <a:t>1257 Placeringsmatch 42014-06-15 12:00 Förl B-kvartsfinal:01 - Förl B-kvartsfinal:02 	O-plan, gräs</a:t>
            </a:r>
          </a:p>
          <a:p>
            <a:r>
              <a:rPr lang="sv-SE" sz="1400" dirty="0" smtClean="0">
                <a:latin typeface="Calibri" pitchFamily="34" charset="0"/>
              </a:rPr>
              <a:t>1259 Placeringsmatch 52014-06-15 12:20 Förl B-kvartsfinal:04 - Förl B-kvartsfinal:03 	C-plan, gräs</a:t>
            </a:r>
          </a:p>
          <a:p>
            <a:r>
              <a:rPr lang="sv-SE" sz="1400" dirty="0" smtClean="0">
                <a:latin typeface="Calibri" pitchFamily="34" charset="0"/>
              </a:rPr>
              <a:t>1262 Placeringsmatch 72014-06-15 12:30 Förl C-kvartsfinal:01 - Förl C-kvartsfinal:02 	P-plan, gräs</a:t>
            </a:r>
          </a:p>
          <a:p>
            <a:r>
              <a:rPr lang="sv-SE" sz="1400" dirty="0" smtClean="0">
                <a:latin typeface="Calibri" pitchFamily="34" charset="0"/>
              </a:rPr>
              <a:t>1263 Placeringsmatch 82014-06-15 12:40 Förl C-kvartsfinal:04 - Förl C-kvartsfinal:03 	O-plan, gräs</a:t>
            </a:r>
          </a:p>
          <a:p>
            <a:r>
              <a:rPr lang="sv-SE" sz="1400" dirty="0" smtClean="0">
                <a:latin typeface="Calibri" pitchFamily="34" charset="0"/>
              </a:rPr>
              <a:t>1267 Placeringsmatch 32014-06-15 13:00 Förl A-8-dels:06 - Förl B-8-dels:06 		C-plan, gräs</a:t>
            </a:r>
          </a:p>
          <a:p>
            <a:r>
              <a:rPr lang="sv-SE" sz="1400" dirty="0" smtClean="0">
                <a:latin typeface="Calibri" pitchFamily="34" charset="0"/>
              </a:rPr>
              <a:t>1272 Placeringsmatch 62014-06-15 13:40 Förl C-8-dels:06 - Förl D-8-dels:06 	C-plan, gräs</a:t>
            </a:r>
          </a:p>
          <a:p>
            <a:endParaRPr lang="nb-NO" sz="1400" b="1" dirty="0" smtClean="0">
              <a:latin typeface="Calibri" pitchFamily="34" charset="0"/>
            </a:endParaRPr>
          </a:p>
          <a:p>
            <a:r>
              <a:rPr lang="nb-NO" sz="1400" b="1" dirty="0" smtClean="0">
                <a:latin typeface="Calibri" pitchFamily="34" charset="0"/>
              </a:rPr>
              <a:t>P02 - Sluttspill A</a:t>
            </a:r>
          </a:p>
          <a:p>
            <a:r>
              <a:rPr lang="sv-SE" sz="1400" dirty="0" smtClean="0">
                <a:latin typeface="Calibri" pitchFamily="34" charset="0"/>
              </a:rPr>
              <a:t>1173 A-8-dels: 06 2014-06-14 14:00 1:an Grupp 8 - 1:an Grupp 9		F-plan, gräs</a:t>
            </a:r>
          </a:p>
          <a:p>
            <a:r>
              <a:rPr lang="sv-SE" sz="1400" dirty="0" smtClean="0">
                <a:latin typeface="Calibri" pitchFamily="34" charset="0"/>
              </a:rPr>
              <a:t>1218 A-kvartsfinal:02 2014-06-15 08:40 1:an Grupp 3 - 1:an Grupp 7 		F-plan, gräs</a:t>
            </a:r>
          </a:p>
          <a:p>
            <a:r>
              <a:rPr lang="sv-SE" sz="1400" dirty="0" smtClean="0">
                <a:latin typeface="Calibri" pitchFamily="34" charset="0"/>
              </a:rPr>
              <a:t>1222 A-kvartsfinal:01 2014-06-15 08:40 1:an Grupp 1 - 1:an Grupp 5 		M-plan, gräs</a:t>
            </a:r>
          </a:p>
          <a:p>
            <a:r>
              <a:rPr lang="nb-NO" sz="1400" dirty="0" smtClean="0">
                <a:latin typeface="Calibri" pitchFamily="34" charset="0"/>
              </a:rPr>
              <a:t>1228 A-kvartsfinal:03 2014-06-15 09:20 1:an Grupp 4 - Vinn A-8-dels:06 		M-plan, gräs</a:t>
            </a:r>
          </a:p>
          <a:p>
            <a:r>
              <a:rPr lang="sv-SE" sz="1400" dirty="0" smtClean="0">
                <a:latin typeface="Calibri" pitchFamily="34" charset="0"/>
              </a:rPr>
              <a:t>1235 A-kvartsfinal:04 2014-06-15 10:00 1:an Grupp 2 - 1:an Grupp 6 		M-plan, gräs</a:t>
            </a:r>
          </a:p>
          <a:p>
            <a:r>
              <a:rPr lang="nn-NO" sz="1400" dirty="0" smtClean="0">
                <a:latin typeface="Calibri" pitchFamily="34" charset="0"/>
              </a:rPr>
              <a:t>1236 A-semifinal:01 2014-06-15 10:10 Vinn A-kvartsfinal:01 - Vinn A-kvartsfinal:02 	G-plan, gräs</a:t>
            </a:r>
          </a:p>
          <a:p>
            <a:r>
              <a:rPr lang="nn-NO" sz="1400" dirty="0" smtClean="0">
                <a:latin typeface="Calibri" pitchFamily="34" charset="0"/>
              </a:rPr>
              <a:t>1253 A-semifinal:02 2014-06-15 11:40 Vinn A-kvartsfinal:03 - Vinn A-kvartsfinal:04 	G-plan, gräs</a:t>
            </a:r>
          </a:p>
          <a:p>
            <a:r>
              <a:rPr lang="es-ES" sz="1400" dirty="0" smtClean="0">
                <a:latin typeface="Calibri" pitchFamily="34" charset="0"/>
              </a:rPr>
              <a:t>1265 A-final 2014-06-15 12:50 Vinn A-semifinal:01 - Vinn A-semifinal:02 		G-plan, gräs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260648"/>
            <a:ext cx="77768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smtClean="0">
                <a:latin typeface="Calibri" pitchFamily="34" charset="0"/>
              </a:rPr>
              <a:t>P02 - Sluttspill B</a:t>
            </a:r>
          </a:p>
          <a:p>
            <a:r>
              <a:rPr lang="sv-SE" sz="1400" dirty="0" smtClean="0">
                <a:latin typeface="Calibri" pitchFamily="34" charset="0"/>
              </a:rPr>
              <a:t>1171 B-8-dels:06 2014-06-14 14:00 2:an Grupp 9 - 2:an Grupp 8 		C-plan, gräs</a:t>
            </a:r>
          </a:p>
          <a:p>
            <a:r>
              <a:rPr lang="sv-SE" sz="1400" dirty="0" smtClean="0">
                <a:latin typeface="Calibri" pitchFamily="34" charset="0"/>
              </a:rPr>
              <a:t>1211 B-kvartsfinal:01 2014-06-15 08:00 2:an Grupp 4 - 2:an Grupp 2 		F-plan, gräs</a:t>
            </a:r>
          </a:p>
          <a:p>
            <a:r>
              <a:rPr lang="sv-SE" sz="1400" dirty="0" smtClean="0">
                <a:latin typeface="Calibri" pitchFamily="34" charset="0"/>
              </a:rPr>
              <a:t>1219 B-kvartsfinal:02 2014-06-15 08:40 2:an Grupp 6 - 2:an Grupp 3 		O-plan, gräs</a:t>
            </a:r>
          </a:p>
          <a:p>
            <a:r>
              <a:rPr lang="nb-NO" sz="1400" dirty="0" smtClean="0">
                <a:latin typeface="Calibri" pitchFamily="34" charset="0"/>
              </a:rPr>
              <a:t>1220 B-kvartsfinal:03 2014-06-15 08:40 2:an Grupp 7 - Vinn B-8-dels:06 		P-plan, gräs</a:t>
            </a:r>
          </a:p>
          <a:p>
            <a:r>
              <a:rPr lang="sv-SE" sz="1400" dirty="0" smtClean="0">
                <a:latin typeface="Calibri" pitchFamily="34" charset="0"/>
              </a:rPr>
              <a:t>1221 B-kvartsfinal:04 2014-06-15 08:40 2:an Grupp 5 - 2:an Grupp 1 		L-plan, gräs</a:t>
            </a:r>
          </a:p>
          <a:p>
            <a:r>
              <a:rPr lang="nb-NO" sz="1400" dirty="0" smtClean="0">
                <a:latin typeface="Calibri" pitchFamily="34" charset="0"/>
              </a:rPr>
              <a:t>1237 B-semifinal:01 2014-06-15 10:20 Vinn B-kvartsfinal:01 - Vinn B-kvartsfinal:02 	C-plan, gräs</a:t>
            </a:r>
          </a:p>
          <a:p>
            <a:r>
              <a:rPr lang="nb-NO" sz="1400" dirty="0" smtClean="0">
                <a:latin typeface="Calibri" pitchFamily="34" charset="0"/>
              </a:rPr>
              <a:t>1239 B-semifinal:02 2014-06-15 10:20 Vinn B-kvartsfinal:03 - Vinn B-kvartsfinal:04 	L-plan, gräs</a:t>
            </a:r>
          </a:p>
          <a:p>
            <a:r>
              <a:rPr lang="nb-NO" sz="1400" dirty="0" smtClean="0">
                <a:latin typeface="Calibri" pitchFamily="34" charset="0"/>
              </a:rPr>
              <a:t>1252 B-final 2014-06-15 11:40 Vinn B-semifinal:01 - Vinn B-semifinal:02 		H-plan, konstgr</a:t>
            </a:r>
          </a:p>
          <a:p>
            <a:endParaRPr lang="nb-NO" sz="1400" b="1" dirty="0" smtClean="0">
              <a:latin typeface="Calibri" pitchFamily="34" charset="0"/>
            </a:endParaRPr>
          </a:p>
          <a:p>
            <a:r>
              <a:rPr lang="nb-NO" sz="1400" b="1" dirty="0" smtClean="0">
                <a:latin typeface="Calibri" pitchFamily="34" charset="0"/>
              </a:rPr>
              <a:t>P02 - Sluttspill C</a:t>
            </a:r>
          </a:p>
          <a:p>
            <a:r>
              <a:rPr lang="sv-SE" sz="1400" dirty="0" smtClean="0">
                <a:latin typeface="Calibri" pitchFamily="34" charset="0"/>
              </a:rPr>
              <a:t>1170 C-8-dels:06 2014-06-14 13:20 3:an Grupp 8 - 3:an Grupp 9 		M-plan, gräs</a:t>
            </a:r>
          </a:p>
          <a:p>
            <a:r>
              <a:rPr lang="sv-SE" sz="1400" dirty="0" smtClean="0">
                <a:latin typeface="Calibri" pitchFamily="34" charset="0"/>
              </a:rPr>
              <a:t>1208 C-kvartsfinal:01 2014-06-15 08:00 3:an Grupp 1 - 3:an Grupp 5 		C-plan, gräs</a:t>
            </a:r>
          </a:p>
          <a:p>
            <a:r>
              <a:rPr lang="sv-SE" sz="1400" dirty="0" smtClean="0">
                <a:latin typeface="Calibri" pitchFamily="34" charset="0"/>
              </a:rPr>
              <a:t>1215 C-kvartsfinal:02 2014-06-15 08:00 3:an Grupp 3 - 3:an Grupp 7 		M-plan, gräs</a:t>
            </a:r>
          </a:p>
          <a:p>
            <a:r>
              <a:rPr lang="nb-NO" sz="1400" dirty="0" smtClean="0">
                <a:latin typeface="Calibri" pitchFamily="34" charset="0"/>
              </a:rPr>
              <a:t>1216 C-kvartsfinal:03 2014-06-15 08:40 3:an Grupp 4 - Vinn C-8-dels:06 		C-plan, gräs</a:t>
            </a:r>
          </a:p>
          <a:p>
            <a:r>
              <a:rPr lang="sv-SE" sz="1400" dirty="0" smtClean="0">
                <a:latin typeface="Calibri" pitchFamily="34" charset="0"/>
              </a:rPr>
              <a:t>1217 C-kvartsfinal:04 2014-06-15 08:40 3:an Grupp 2 - 3:an Grupp 6 		H-plan, konstgr</a:t>
            </a:r>
          </a:p>
          <a:p>
            <a:r>
              <a:rPr lang="nb-NO" sz="1400" dirty="0" smtClean="0">
                <a:latin typeface="Calibri" pitchFamily="34" charset="0"/>
              </a:rPr>
              <a:t>1225 C-semifinal:01 2014-06-15 09:20 Vinn C-kvartsfinal:01 - Vinn C-kvartsfinal:02 	F-plan, gräs</a:t>
            </a:r>
          </a:p>
          <a:p>
            <a:r>
              <a:rPr lang="nb-NO" sz="1400" dirty="0" smtClean="0">
                <a:latin typeface="Calibri" pitchFamily="34" charset="0"/>
              </a:rPr>
              <a:t>1232 C-semifinal:02 2014-06-15 10:00 Vinn C-kvartsfinal:03 - Vinn C-kvartsfinal:04 	F-plan, gräs</a:t>
            </a:r>
          </a:p>
          <a:p>
            <a:r>
              <a:rPr lang="nb-NO" sz="1400" dirty="0" smtClean="0">
                <a:latin typeface="Calibri" pitchFamily="34" charset="0"/>
              </a:rPr>
              <a:t>1247 C-final 2014-06-15 11:00 Vinn C-semifinal:01 - Vinn C-semifinal:02 		L-plan, gräs</a:t>
            </a:r>
          </a:p>
          <a:p>
            <a:endParaRPr lang="nb-NO" sz="1400" b="1" dirty="0" smtClean="0">
              <a:latin typeface="Calibri" pitchFamily="34" charset="0"/>
            </a:endParaRPr>
          </a:p>
          <a:p>
            <a:r>
              <a:rPr lang="nb-NO" sz="1400" b="1" dirty="0" smtClean="0">
                <a:latin typeface="Calibri" pitchFamily="34" charset="0"/>
              </a:rPr>
              <a:t>P02 - Sluttspill D</a:t>
            </a:r>
          </a:p>
          <a:p>
            <a:r>
              <a:rPr lang="sv-SE" sz="1400" dirty="0" smtClean="0">
                <a:latin typeface="Calibri" pitchFamily="34" charset="0"/>
              </a:rPr>
              <a:t>1169 D-8-dels:06 2014-06-14 13:20 4:an Grupp 9 - 4:an Grupp 8 		L-plan, gräs</a:t>
            </a:r>
          </a:p>
          <a:p>
            <a:r>
              <a:rPr lang="sv-SE" sz="1400" dirty="0" smtClean="0">
                <a:latin typeface="Calibri" pitchFamily="34" charset="0"/>
              </a:rPr>
              <a:t>1209 D-kvartsfinal:01 2014-06-15 08:00 4:an Grupp 4 - 4:an Grupp 2 		H-plan, konstgr</a:t>
            </a:r>
          </a:p>
          <a:p>
            <a:r>
              <a:rPr lang="sv-SE" sz="1400" dirty="0" smtClean="0">
                <a:latin typeface="Calibri" pitchFamily="34" charset="0"/>
              </a:rPr>
              <a:t>1212 D-kvartsfinal:02 2014-06-15 08:00 4:an Grupp 6 - 4:an Grupp 3 		O-plan, gräs</a:t>
            </a:r>
          </a:p>
          <a:p>
            <a:r>
              <a:rPr lang="nb-NO" sz="1400" dirty="0" smtClean="0">
                <a:latin typeface="Calibri" pitchFamily="34" charset="0"/>
              </a:rPr>
              <a:t>1213 D-kvartsfinal:03 2014-06-15 08:00 4:an Grupp 7 - Vinn D-8-dels:06 		P-plan, gräs</a:t>
            </a:r>
          </a:p>
          <a:p>
            <a:r>
              <a:rPr lang="sv-SE" sz="1400" dirty="0" smtClean="0">
                <a:latin typeface="Calibri" pitchFamily="34" charset="0"/>
              </a:rPr>
              <a:t>1214 D-kvartsfinal:04 2014-06-15 08:00 4:an Grupp 5 - 4:an Grupp 1 		L-plan, gräs</a:t>
            </a:r>
          </a:p>
          <a:p>
            <a:r>
              <a:rPr lang="nb-NO" sz="1400" dirty="0" smtClean="0">
                <a:latin typeface="Calibri" pitchFamily="34" charset="0"/>
              </a:rPr>
              <a:t>1230 D-semifinal:01 2014-06-15 09:40 Vinn D-kvartsfinal:01 - Vinn D-kvartsfinal:02 	H-plan, konstgr</a:t>
            </a:r>
          </a:p>
          <a:p>
            <a:r>
              <a:rPr lang="nb-NO" sz="1400" dirty="0" smtClean="0">
                <a:latin typeface="Calibri" pitchFamily="34" charset="0"/>
              </a:rPr>
              <a:t>1231 D-semifinal:02 2014-06-15 09:40 Vinn D-kvartsfinal:03 - Vinn D-kvartsfinal:04 	L-plan, gräs</a:t>
            </a:r>
          </a:p>
          <a:p>
            <a:r>
              <a:rPr lang="nb-NO" sz="1400" dirty="0" smtClean="0">
                <a:latin typeface="Calibri" pitchFamily="34" charset="0"/>
              </a:rPr>
              <a:t>1245 D-final 2014-06-15 11:00 Vinn D-semifinal:01 - Vinn D-semifinal:02 		H-plan, konstgr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Reiseregler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55E0-3543-4976-814B-7F81F190F4BF}" type="datetime1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Arvika Cup 2014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Husk mobilvett datakostnader </a:t>
            </a:r>
          </a:p>
          <a:p>
            <a:r>
              <a:rPr lang="nb-NO" dirty="0" smtClean="0"/>
              <a:t>Reisepenger 300 Skr</a:t>
            </a:r>
          </a:p>
          <a:p>
            <a:pPr lvl="1"/>
            <a:r>
              <a:rPr lang="nb-NO" dirty="0" smtClean="0"/>
              <a:t>200 kr til eget bruk</a:t>
            </a:r>
          </a:p>
          <a:p>
            <a:pPr lvl="1"/>
            <a:r>
              <a:rPr lang="nb-NO" dirty="0" smtClean="0"/>
              <a:t>100 kr til felles innkjøp av ekstra mat, frukt, is, brus, smågodt etc. </a:t>
            </a:r>
          </a:p>
          <a:p>
            <a:pPr lvl="1"/>
            <a:r>
              <a:rPr lang="nb-NO" dirty="0" smtClean="0"/>
              <a:t>Trenerne styrer hva, når og hvor mye ekstra mat og søtsaker som skal spises</a:t>
            </a:r>
          </a:p>
          <a:p>
            <a:pPr lvl="1"/>
            <a:r>
              <a:rPr lang="nb-NO" dirty="0" smtClean="0"/>
              <a:t>Hvorfor? </a:t>
            </a:r>
          </a:p>
          <a:p>
            <a:pPr lvl="2"/>
            <a:r>
              <a:rPr lang="nb-NO" dirty="0" smtClean="0"/>
              <a:t>Unngå for mye søtsaker</a:t>
            </a:r>
          </a:p>
          <a:p>
            <a:pPr lvl="2"/>
            <a:r>
              <a:rPr lang="nb-NO" dirty="0" smtClean="0"/>
              <a:t>For at vi skal både ha det gøy og prestere på vårt beste!</a:t>
            </a:r>
          </a:p>
          <a:p>
            <a:pPr lvl="1"/>
            <a:r>
              <a:rPr lang="nb-NO" dirty="0" smtClean="0"/>
              <a:t>Eventuelt overskudd går til ekstra mat, is eller brus på hjemturen</a:t>
            </a:r>
          </a:p>
          <a:p>
            <a:pPr lvl="2"/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Alltid følge laget, gå aldri alene</a:t>
            </a:r>
          </a:p>
          <a:p>
            <a:r>
              <a:rPr lang="nb-NO" dirty="0" smtClean="0"/>
              <a:t>Ro (i seng) etter kl 2200</a:t>
            </a:r>
          </a:p>
          <a:p>
            <a:r>
              <a:rPr lang="nb-NO" dirty="0" smtClean="0"/>
              <a:t>Ta vare på kompisene dine</a:t>
            </a:r>
          </a:p>
          <a:p>
            <a:r>
              <a:rPr lang="nb-NO" dirty="0" smtClean="0"/>
              <a:t>Trenerne  bestemmer, ikke du, mamma/pappa eller andre</a:t>
            </a:r>
          </a:p>
          <a:p>
            <a:r>
              <a:rPr lang="nb-NO" dirty="0" smtClean="0"/>
              <a:t>Ansvar for egne ting! Vi tar ikke ansvar for tingene dine</a:t>
            </a:r>
          </a:p>
          <a:p>
            <a:r>
              <a:rPr lang="nb-NO" dirty="0" smtClean="0"/>
              <a:t>Ikke lov å forlate skolen uten voksne!</a:t>
            </a:r>
          </a:p>
          <a:p>
            <a:r>
              <a:rPr lang="nb-NO" dirty="0" smtClean="0"/>
              <a:t>På sletta er det trenerne som bestemmer!</a:t>
            </a:r>
          </a:p>
          <a:p>
            <a:r>
              <a:rPr lang="nb-NO" dirty="0" smtClean="0"/>
              <a:t>Nattvakt på skolen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 rot="16200000">
            <a:off x="-2799184" y="2799184"/>
            <a:ext cx="6858000" cy="1259632"/>
          </a:xfrm>
        </p:spPr>
        <p:txBody>
          <a:bodyPr>
            <a:noAutofit/>
          </a:bodyPr>
          <a:lstStyle/>
          <a:p>
            <a:pPr algn="l"/>
            <a:r>
              <a:rPr lang="nb-NO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nb-NO" sz="7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nb-NO" sz="7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Rett linje 7"/>
          <p:cNvCxnSpPr/>
          <p:nvPr/>
        </p:nvCxnSpPr>
        <p:spPr>
          <a:xfrm rot="16200000" flipH="1">
            <a:off x="-855199" y="3599615"/>
            <a:ext cx="4686220" cy="2451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1979712" y="126876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solidFill>
                  <a:schemeClr val="bg1">
                    <a:lumMod val="65000"/>
                  </a:schemeClr>
                </a:solidFill>
              </a:rPr>
              <a:t>Til spillere og foreldre</a:t>
            </a:r>
            <a:endParaRPr lang="nb-NO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714480" y="2060848"/>
            <a:ext cx="72500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Forberedelser: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Treninger og kamper tidligere (i år) 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Ha med både gress- og kunstgress sko!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Ha med nødvendig kamputstyr (drakt, strømper, shorts og leggskinn)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Uten søvn, riktig mat og drikke, duger ikke våre gutter!</a:t>
            </a:r>
          </a:p>
          <a:p>
            <a:endParaRPr lang="nb-NO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Kampene: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Alle skal få spille i alle kamper, men trenerne styrer laguttak og spilletid!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2 x 15 min 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 A, B, C og D- sluttspill,  og evnt plasseringskamper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Straffespark ved uavgjort i sluttspillet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Foreldrevettreglene!</a:t>
            </a:r>
          </a:p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619672" y="47667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Målsetting: Ha det gøy! Prestere på vårt beste!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70C0"/>
                </a:solidFill>
              </a:rPr>
              <a:t>Fair play er vår holdning!</a:t>
            </a: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 marL="0" indent="0">
              <a:lnSpc>
                <a:spcPct val="115000"/>
              </a:lnSpc>
              <a:spcAft>
                <a:spcPts val="1000"/>
              </a:spcAft>
            </a:pPr>
            <a:r>
              <a:rPr lang="nb-NO" sz="6400" dirty="0" smtClean="0">
                <a:ea typeface="Calibri"/>
                <a:cs typeface="Calibri"/>
              </a:rPr>
              <a:t> 	</a:t>
            </a:r>
            <a:r>
              <a:rPr lang="nb-NO" sz="6200" dirty="0" smtClean="0"/>
              <a:t>Vise </a:t>
            </a:r>
            <a:r>
              <a:rPr lang="nb-NO" sz="6200" dirty="0"/>
              <a:t>respekt og ha </a:t>
            </a:r>
            <a:r>
              <a:rPr lang="nb-NO" sz="6200" dirty="0" smtClean="0"/>
              <a:t>toleranse 	for hverandre</a:t>
            </a:r>
            <a:endParaRPr lang="nb-NO" sz="6200" dirty="0"/>
          </a:p>
          <a:p>
            <a:pPr marL="0" indent="0">
              <a:buNone/>
            </a:pPr>
            <a:r>
              <a:rPr lang="nb-NO" sz="6200" dirty="0"/>
              <a:t>•	Alle er like verdifulle</a:t>
            </a:r>
          </a:p>
          <a:p>
            <a:pPr marL="0" indent="0">
              <a:buNone/>
            </a:pPr>
            <a:r>
              <a:rPr lang="nb-NO" sz="6200" dirty="0"/>
              <a:t>•	Ta avstand fra rasisme </a:t>
            </a:r>
            <a:r>
              <a:rPr lang="nb-NO" sz="6200" dirty="0" smtClean="0"/>
              <a:t>	og alle former </a:t>
            </a:r>
            <a:r>
              <a:rPr lang="nb-NO" sz="6200" dirty="0"/>
              <a:t>for </a:t>
            </a:r>
            <a:r>
              <a:rPr lang="nb-NO" sz="6200" dirty="0" smtClean="0"/>
              <a:t>	mobbing</a:t>
            </a:r>
            <a:endParaRPr lang="nb-NO" sz="6200" dirty="0"/>
          </a:p>
          <a:p>
            <a:pPr marL="0" indent="0">
              <a:buNone/>
            </a:pPr>
            <a:r>
              <a:rPr lang="nb-NO" sz="6200" dirty="0"/>
              <a:t>•	</a:t>
            </a:r>
            <a:r>
              <a:rPr lang="nb-NO" sz="6200" dirty="0" smtClean="0"/>
              <a:t>Skap </a:t>
            </a:r>
            <a:r>
              <a:rPr lang="nb-NO" sz="6200" dirty="0"/>
              <a:t>fellesskap og </a:t>
            </a:r>
            <a:r>
              <a:rPr lang="nb-NO" sz="6200" dirty="0" smtClean="0"/>
              <a:t>	inkluderende miljø </a:t>
            </a:r>
            <a:r>
              <a:rPr lang="nb-NO" sz="6200" dirty="0"/>
              <a:t>på </a:t>
            </a:r>
            <a:r>
              <a:rPr lang="nb-NO" sz="6200" dirty="0" smtClean="0"/>
              <a:t>	og utenfor </a:t>
            </a:r>
            <a:r>
              <a:rPr lang="nb-NO" sz="6200" dirty="0"/>
              <a:t>banen</a:t>
            </a:r>
          </a:p>
          <a:p>
            <a:pPr marL="0" indent="0">
              <a:buNone/>
            </a:pPr>
            <a:r>
              <a:rPr lang="nb-NO" sz="6200" dirty="0" smtClean="0"/>
              <a:t>	Alltid respektere 	dommerens avgjørelser</a:t>
            </a:r>
          </a:p>
          <a:p>
            <a:pPr marL="0" indent="0">
              <a:buNone/>
            </a:pPr>
            <a:r>
              <a:rPr lang="nb-NO" sz="6200" dirty="0" smtClean="0"/>
              <a:t>•	Respekt for med- og 	motspillere</a:t>
            </a:r>
          </a:p>
          <a:p>
            <a:pPr marL="0" indent="0">
              <a:buNone/>
            </a:pPr>
            <a:endParaRPr lang="nb-NO" sz="6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926210" cy="226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20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29" y="1772816"/>
            <a:ext cx="668527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1"/>
                </a:solidFill>
              </a:rPr>
              <a:t>Foreldrevettreglene!</a:t>
            </a:r>
            <a:endParaRPr lang="nb-N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4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3312368" cy="1066130"/>
          </a:xfrm>
        </p:spPr>
        <p:txBody>
          <a:bodyPr>
            <a:normAutofit fontScale="90000"/>
          </a:bodyPr>
          <a:lstStyle/>
          <a:p>
            <a:pPr algn="l"/>
            <a:r>
              <a:rPr lang="nb-NO" sz="4000" dirty="0" smtClean="0">
                <a:solidFill>
                  <a:schemeClr val="tx2"/>
                </a:solidFill>
              </a:rPr>
              <a:t>Kort om </a:t>
            </a:r>
            <a:br>
              <a:rPr lang="nb-NO" sz="4000" dirty="0" smtClean="0">
                <a:solidFill>
                  <a:schemeClr val="tx2"/>
                </a:solidFill>
              </a:rPr>
            </a:br>
            <a:r>
              <a:rPr lang="nb-NO" sz="4000" dirty="0" smtClean="0">
                <a:solidFill>
                  <a:schemeClr val="tx2"/>
                </a:solidFill>
              </a:rPr>
              <a:t>Arvika Cup</a:t>
            </a:r>
            <a:endParaRPr lang="nb-NO" sz="2000" dirty="0">
              <a:solidFill>
                <a:schemeClr val="tx2"/>
              </a:solidFill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D43C-068F-4827-B3DB-B2830E1D1DA7}" type="datetime1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Arvika Cup 2014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4968552" cy="4709120"/>
          </a:xfrm>
        </p:spPr>
        <p:txBody>
          <a:bodyPr>
            <a:normAutofit fontScale="85000" lnSpcReduction="10000"/>
          </a:bodyPr>
          <a:lstStyle/>
          <a:p>
            <a:r>
              <a:rPr lang="nb-NO" sz="2400" dirty="0" smtClean="0">
                <a:solidFill>
                  <a:schemeClr val="tx2"/>
                </a:solidFill>
                <a:latin typeface="Calibri" pitchFamily="34" charset="0"/>
              </a:rPr>
              <a:t>NYTT 2014</a:t>
            </a:r>
          </a:p>
          <a:p>
            <a:pPr>
              <a:buNone/>
            </a:pPr>
            <a:r>
              <a:rPr lang="nb-NO" sz="2400" dirty="0" smtClean="0">
                <a:solidFill>
                  <a:schemeClr val="tx2"/>
                </a:solidFill>
                <a:latin typeface="Calibri" pitchFamily="34" charset="0"/>
              </a:rPr>
              <a:t>	Alle kamper spilles på Viks IP!</a:t>
            </a:r>
          </a:p>
          <a:p>
            <a:pPr>
              <a:buNone/>
            </a:pPr>
            <a:r>
              <a:rPr lang="nb-NO" sz="2400" dirty="0" smtClean="0">
                <a:solidFill>
                  <a:schemeClr val="tx2"/>
                </a:solidFill>
                <a:latin typeface="Calibri" pitchFamily="34" charset="0"/>
              </a:rPr>
              <a:t>	14 gressbaner</a:t>
            </a:r>
          </a:p>
          <a:p>
            <a:pPr>
              <a:buNone/>
            </a:pPr>
            <a:r>
              <a:rPr lang="nb-NO" sz="2400" dirty="0" smtClean="0">
                <a:solidFill>
                  <a:schemeClr val="tx2"/>
                </a:solidFill>
                <a:latin typeface="Calibri" pitchFamily="34" charset="0"/>
              </a:rPr>
              <a:t>	2 kunstgressbaner </a:t>
            </a:r>
          </a:p>
          <a:p>
            <a:pPr>
              <a:buNone/>
            </a:pPr>
            <a:r>
              <a:rPr lang="nb-NO" sz="2400" dirty="0" smtClean="0">
                <a:solidFill>
                  <a:schemeClr val="tx2"/>
                </a:solidFill>
                <a:latin typeface="Calibri" pitchFamily="34" charset="0"/>
              </a:rPr>
              <a:t>      1 kunstgresshall</a:t>
            </a:r>
          </a:p>
          <a:p>
            <a:pPr>
              <a:buNone/>
            </a:pPr>
            <a:endParaRPr lang="nb-NO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nb-NO" sz="2400" dirty="0" smtClean="0">
                <a:solidFill>
                  <a:schemeClr val="tx2"/>
                </a:solidFill>
                <a:latin typeface="Calibri" pitchFamily="34" charset="0"/>
              </a:rPr>
              <a:t>Siden 1987</a:t>
            </a:r>
          </a:p>
          <a:p>
            <a:r>
              <a:rPr lang="nb-NO" sz="2400" dirty="0" smtClean="0">
                <a:solidFill>
                  <a:schemeClr val="tx2"/>
                </a:solidFill>
                <a:latin typeface="Calibri" pitchFamily="34" charset="0"/>
              </a:rPr>
              <a:t>187 lag påmeldt / 17 fra Nordstrand!</a:t>
            </a:r>
          </a:p>
          <a:p>
            <a:r>
              <a:rPr lang="nb-NO" sz="2400" dirty="0" smtClean="0">
                <a:solidFill>
                  <a:schemeClr val="tx2"/>
                </a:solidFill>
                <a:latin typeface="Calibri" pitchFamily="34" charset="0"/>
              </a:rPr>
              <a:t>Bredde cup 1998-2003</a:t>
            </a:r>
          </a:p>
          <a:p>
            <a:r>
              <a:rPr lang="nb-NO" sz="2400" dirty="0" smtClean="0">
                <a:solidFill>
                  <a:schemeClr val="tx2"/>
                </a:solidFill>
                <a:latin typeface="Calibri" pitchFamily="34" charset="0"/>
              </a:rPr>
              <a:t>2 x 15 min (A 2x 20 min)</a:t>
            </a:r>
          </a:p>
          <a:p>
            <a:r>
              <a:rPr lang="nb-NO" sz="2400" dirty="0" smtClean="0">
                <a:solidFill>
                  <a:schemeClr val="tx2"/>
                </a:solidFill>
                <a:latin typeface="Calibri" pitchFamily="34" charset="0"/>
              </a:rPr>
              <a:t>Sluttspill A, B, C, D og plasseringskamper</a:t>
            </a:r>
          </a:p>
          <a:p>
            <a:r>
              <a:rPr lang="nb-NO" sz="2400" dirty="0" smtClean="0">
                <a:solidFill>
                  <a:schemeClr val="tx2"/>
                </a:solidFill>
                <a:latin typeface="Calibri" pitchFamily="34" charset="0"/>
              </a:rPr>
              <a:t>Kamper kl 0800-1900</a:t>
            </a:r>
          </a:p>
          <a:p>
            <a:r>
              <a:rPr lang="nb-NO" sz="2400" dirty="0" smtClean="0">
                <a:solidFill>
                  <a:schemeClr val="tx2"/>
                </a:solidFill>
                <a:latin typeface="Calibri" pitchFamily="34" charset="0"/>
              </a:rPr>
              <a:t>Laginndeling som i seriespill</a:t>
            </a:r>
          </a:p>
        </p:txBody>
      </p:sp>
      <p:pic>
        <p:nvPicPr>
          <p:cNvPr id="5" name="Plassholder for innhold 4" descr="NIF 8 NC20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476673"/>
            <a:ext cx="5040560" cy="3096344"/>
          </a:xfrm>
        </p:spPr>
      </p:pic>
      <p:pic>
        <p:nvPicPr>
          <p:cNvPr id="6" name="Bilde 5" descr="NIF 6 NC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645025"/>
            <a:ext cx="3960440" cy="2796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Justere kartet for gråtoneutskrift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map04.eniro.no/geowebcache/service/tms1.0.0/map/8/136/181.png?c=4288296313&amp;v=20130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1944216" cy="1944216"/>
          </a:xfrm>
          <a:prstGeom prst="rect">
            <a:avLst/>
          </a:prstGeom>
          <a:noFill/>
        </p:spPr>
      </p:pic>
      <p:pic>
        <p:nvPicPr>
          <p:cNvPr id="1033" name="Picture 9" descr="http://map01.eniro.no/geowebcache/service/tms1.0.0/map/8/135/181.png?c=4288296313&amp;v=20130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0888"/>
            <a:ext cx="1872208" cy="1944216"/>
          </a:xfrm>
          <a:prstGeom prst="rect">
            <a:avLst/>
          </a:prstGeom>
          <a:noFill/>
        </p:spPr>
      </p:pic>
      <p:pic>
        <p:nvPicPr>
          <p:cNvPr id="1036" name="Picture 12" descr="http://map02.eniro.no/geowebcache/service/tms1.0.0/map/8/135/180.png?c=4288296313&amp;v=201301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365104"/>
            <a:ext cx="1872208" cy="2006352"/>
          </a:xfrm>
          <a:prstGeom prst="rect">
            <a:avLst/>
          </a:prstGeom>
          <a:noFill/>
        </p:spPr>
      </p:pic>
      <p:pic>
        <p:nvPicPr>
          <p:cNvPr id="1037" name="Picture 13" descr="http://map02.eniro.no/geowebcache/service/tms1.0.0/map/8/136/180.png?c=4288296313&amp;v=201301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365104"/>
            <a:ext cx="1944216" cy="2006352"/>
          </a:xfrm>
          <a:prstGeom prst="rect">
            <a:avLst/>
          </a:prstGeom>
          <a:noFill/>
        </p:spPr>
      </p:pic>
      <p:pic>
        <p:nvPicPr>
          <p:cNvPr id="1038" name="Picture 14" descr="http://map03.eniro.no/geowebcache/service/tms1.0.0/map/8/137/180.png?c=4288296313&amp;v=201301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365104"/>
            <a:ext cx="1944216" cy="2016224"/>
          </a:xfrm>
          <a:prstGeom prst="rect">
            <a:avLst/>
          </a:prstGeom>
          <a:noFill/>
        </p:spPr>
      </p:pic>
      <p:pic>
        <p:nvPicPr>
          <p:cNvPr id="1039" name="Picture 15" descr="http://map01.eniro.no/geowebcache/service/tms1.0.0/map/8/137/181.png?c=4288296313&amp;v=201301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420888"/>
            <a:ext cx="1944216" cy="1944216"/>
          </a:xfrm>
          <a:prstGeom prst="rect">
            <a:avLst/>
          </a:prstGeom>
          <a:noFill/>
        </p:spPr>
      </p:pic>
      <p:pic>
        <p:nvPicPr>
          <p:cNvPr id="1040" name="Picture 16" descr="http://map03.eniro.no/geowebcache/service/tms1.0.0/map/8/137/182.png?c=4288296313&amp;v=201301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548680"/>
            <a:ext cx="1944216" cy="19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Picture 17" descr="http://map03.eniro.no/geowebcache/service/tms1.0.0/map/8/136/182.png?c=4288296313&amp;v=201301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548680"/>
            <a:ext cx="1934344" cy="1944216"/>
          </a:xfrm>
          <a:prstGeom prst="rect">
            <a:avLst/>
          </a:prstGeom>
          <a:noFill/>
        </p:spPr>
      </p:pic>
      <p:sp>
        <p:nvSpPr>
          <p:cNvPr id="16" name="Pil ned 15"/>
          <p:cNvSpPr/>
          <p:nvPr/>
        </p:nvSpPr>
        <p:spPr>
          <a:xfrm>
            <a:off x="4572000" y="3501008"/>
            <a:ext cx="144016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9458" name="Picture 2" descr="http://fuv.hivolda.no/prosjekt/hildelodoen/sweden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548680"/>
            <a:ext cx="2592288" cy="1872208"/>
          </a:xfrm>
          <a:prstGeom prst="rect">
            <a:avLst/>
          </a:prstGeom>
          <a:noFill/>
        </p:spPr>
      </p:pic>
      <p:sp>
        <p:nvSpPr>
          <p:cNvPr id="13" name="Rektangel 12"/>
          <p:cNvSpPr/>
          <p:nvPr/>
        </p:nvSpPr>
        <p:spPr>
          <a:xfrm>
            <a:off x="6660232" y="620688"/>
            <a:ext cx="24837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            </a:t>
            </a:r>
          </a:p>
          <a:p>
            <a:endParaRPr lang="nb-NO" dirty="0" smtClean="0"/>
          </a:p>
          <a:p>
            <a:endParaRPr lang="nb-NO" b="1" dirty="0" smtClean="0"/>
          </a:p>
          <a:p>
            <a:endParaRPr lang="nb-NO" b="1" dirty="0" smtClean="0"/>
          </a:p>
          <a:p>
            <a:endParaRPr lang="nb-NO" b="1" dirty="0" smtClean="0"/>
          </a:p>
          <a:p>
            <a:endParaRPr lang="nb-NO" b="1" dirty="0" smtClean="0"/>
          </a:p>
          <a:p>
            <a:endParaRPr lang="nb-NO" b="1" dirty="0" smtClean="0"/>
          </a:p>
          <a:p>
            <a:endParaRPr lang="nb-NO" b="1" dirty="0" smtClean="0"/>
          </a:p>
          <a:p>
            <a:endParaRPr lang="nb-NO" b="1" dirty="0" smtClean="0"/>
          </a:p>
          <a:p>
            <a:endParaRPr lang="nb-NO" b="1" dirty="0" smtClean="0"/>
          </a:p>
          <a:p>
            <a:endParaRPr lang="nb-NO" b="1" dirty="0" smtClean="0"/>
          </a:p>
          <a:p>
            <a:r>
              <a:rPr lang="nb-NO" b="1" dirty="0" smtClean="0"/>
              <a:t>Team 2002 på veien!</a:t>
            </a:r>
          </a:p>
          <a:p>
            <a:endParaRPr lang="nb-NO" dirty="0" smtClean="0"/>
          </a:p>
          <a:p>
            <a:r>
              <a:rPr lang="nb-NO" dirty="0" smtClean="0"/>
              <a:t>Ca 15 mil fra Oslo</a:t>
            </a:r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.</a:t>
            </a:r>
          </a:p>
          <a:p>
            <a:endParaRPr lang="nb-NO" b="1" dirty="0" smtClean="0"/>
          </a:p>
          <a:p>
            <a:endParaRPr lang="nb-NO" dirty="0"/>
          </a:p>
        </p:txBody>
      </p:sp>
      <p:sp>
        <p:nvSpPr>
          <p:cNvPr id="14" name="Pil høyre 13"/>
          <p:cNvSpPr/>
          <p:nvPr/>
        </p:nvSpPr>
        <p:spPr>
          <a:xfrm rot="882582">
            <a:off x="2163923" y="3585312"/>
            <a:ext cx="2372711" cy="55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Plassholder for dato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CD1A-CB4F-4811-9292-C3D7ABD92115}" type="datetime1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18" name="Plassholder for bunntekst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Arvika Cup 2014</a:t>
            </a:r>
            <a:endParaRPr lang="nb-NO" dirty="0"/>
          </a:p>
        </p:txBody>
      </p:sp>
      <p:sp>
        <p:nvSpPr>
          <p:cNvPr id="19" name="Frihåndsform 18"/>
          <p:cNvSpPr/>
          <p:nvPr/>
        </p:nvSpPr>
        <p:spPr>
          <a:xfrm>
            <a:off x="2257063" y="2508293"/>
            <a:ext cx="2335286" cy="1435781"/>
          </a:xfrm>
          <a:custGeom>
            <a:avLst/>
            <a:gdLst>
              <a:gd name="connsiteX0" fmla="*/ 0 w 2380527"/>
              <a:gd name="connsiteY0" fmla="*/ 736921 h 1483489"/>
              <a:gd name="connsiteX1" fmla="*/ 1539433 w 2380527"/>
              <a:gd name="connsiteY1" fmla="*/ 88739 h 1483489"/>
              <a:gd name="connsiteX2" fmla="*/ 2257064 w 2380527"/>
              <a:gd name="connsiteY2" fmla="*/ 1269357 h 1483489"/>
              <a:gd name="connsiteX3" fmla="*/ 2280213 w 2380527"/>
              <a:gd name="connsiteY3" fmla="*/ 1373529 h 1483489"/>
              <a:gd name="connsiteX0" fmla="*/ 0 w 2380527"/>
              <a:gd name="connsiteY0" fmla="*/ 839517 h 1586085"/>
              <a:gd name="connsiteX1" fmla="*/ 874777 w 2380527"/>
              <a:gd name="connsiteY1" fmla="*/ 223943 h 1586085"/>
              <a:gd name="connsiteX2" fmla="*/ 1539433 w 2380527"/>
              <a:gd name="connsiteY2" fmla="*/ 191335 h 1586085"/>
              <a:gd name="connsiteX3" fmla="*/ 2257064 w 2380527"/>
              <a:gd name="connsiteY3" fmla="*/ 1371953 h 1586085"/>
              <a:gd name="connsiteX4" fmla="*/ 2280213 w 2380527"/>
              <a:gd name="connsiteY4" fmla="*/ 1476125 h 1586085"/>
              <a:gd name="connsiteX0" fmla="*/ 0 w 2335286"/>
              <a:gd name="connsiteY0" fmla="*/ 744193 h 1435781"/>
              <a:gd name="connsiteX1" fmla="*/ 874777 w 2335286"/>
              <a:gd name="connsiteY1" fmla="*/ 128619 h 1435781"/>
              <a:gd name="connsiteX2" fmla="*/ 1539433 w 2335286"/>
              <a:gd name="connsiteY2" fmla="*/ 96011 h 1435781"/>
              <a:gd name="connsiteX3" fmla="*/ 1810881 w 2335286"/>
              <a:gd name="connsiteY3" fmla="*/ 704683 h 1435781"/>
              <a:gd name="connsiteX4" fmla="*/ 2257064 w 2335286"/>
              <a:gd name="connsiteY4" fmla="*/ 1276629 h 1435781"/>
              <a:gd name="connsiteX5" fmla="*/ 2280213 w 2335286"/>
              <a:gd name="connsiteY5" fmla="*/ 1380801 h 14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5286" h="1435781">
                <a:moveTo>
                  <a:pt x="0" y="744193"/>
                </a:moveTo>
                <a:cubicBezTo>
                  <a:pt x="138896" y="665099"/>
                  <a:pt x="618205" y="236649"/>
                  <a:pt x="874777" y="128619"/>
                </a:cubicBezTo>
                <a:cubicBezTo>
                  <a:pt x="1131349" y="20589"/>
                  <a:pt x="1383416" y="0"/>
                  <a:pt x="1539433" y="96011"/>
                </a:cubicBezTo>
                <a:cubicBezTo>
                  <a:pt x="1695450" y="192022"/>
                  <a:pt x="1691276" y="507913"/>
                  <a:pt x="1810881" y="704683"/>
                </a:cubicBezTo>
                <a:cubicBezTo>
                  <a:pt x="1930486" y="901453"/>
                  <a:pt x="2178842" y="1163943"/>
                  <a:pt x="2257064" y="1276629"/>
                </a:cubicBezTo>
                <a:cubicBezTo>
                  <a:pt x="2335286" y="1389315"/>
                  <a:pt x="2330370" y="1435781"/>
                  <a:pt x="2280213" y="138080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Frihåndsform 19"/>
          <p:cNvSpPr/>
          <p:nvPr/>
        </p:nvSpPr>
        <p:spPr>
          <a:xfrm>
            <a:off x="2108443" y="3356658"/>
            <a:ext cx="2382533" cy="1104457"/>
          </a:xfrm>
          <a:custGeom>
            <a:avLst/>
            <a:gdLst>
              <a:gd name="connsiteX0" fmla="*/ 0 w 2314936"/>
              <a:gd name="connsiteY0" fmla="*/ 0 h 1261641"/>
              <a:gd name="connsiteX1" fmla="*/ 1551007 w 2314936"/>
              <a:gd name="connsiteY1" fmla="*/ 1157469 h 1261641"/>
              <a:gd name="connsiteX2" fmla="*/ 2314936 w 2314936"/>
              <a:gd name="connsiteY2" fmla="*/ 625033 h 1261641"/>
              <a:gd name="connsiteX3" fmla="*/ 2314936 w 2314936"/>
              <a:gd name="connsiteY3" fmla="*/ 625033 h 1261641"/>
              <a:gd name="connsiteX4" fmla="*/ 2314936 w 2314936"/>
              <a:gd name="connsiteY4" fmla="*/ 625033 h 1261641"/>
              <a:gd name="connsiteX5" fmla="*/ 2314936 w 2314936"/>
              <a:gd name="connsiteY5" fmla="*/ 625033 h 1261641"/>
              <a:gd name="connsiteX0" fmla="*/ 0 w 2314936"/>
              <a:gd name="connsiteY0" fmla="*/ 0 h 968602"/>
              <a:gd name="connsiteX1" fmla="*/ 523751 w 2314936"/>
              <a:gd name="connsiteY1" fmla="*/ 864430 h 968602"/>
              <a:gd name="connsiteX2" fmla="*/ 2314936 w 2314936"/>
              <a:gd name="connsiteY2" fmla="*/ 625033 h 968602"/>
              <a:gd name="connsiteX3" fmla="*/ 2314936 w 2314936"/>
              <a:gd name="connsiteY3" fmla="*/ 625033 h 968602"/>
              <a:gd name="connsiteX4" fmla="*/ 2314936 w 2314936"/>
              <a:gd name="connsiteY4" fmla="*/ 625033 h 968602"/>
              <a:gd name="connsiteX5" fmla="*/ 2314936 w 2314936"/>
              <a:gd name="connsiteY5" fmla="*/ 625033 h 968602"/>
              <a:gd name="connsiteX0" fmla="*/ 0 w 2314936"/>
              <a:gd name="connsiteY0" fmla="*/ 0 h 1048346"/>
              <a:gd name="connsiteX1" fmla="*/ 523751 w 2314936"/>
              <a:gd name="connsiteY1" fmla="*/ 864430 h 1048346"/>
              <a:gd name="connsiteX2" fmla="*/ 1603871 w 2314936"/>
              <a:gd name="connsiteY2" fmla="*/ 1008446 h 1048346"/>
              <a:gd name="connsiteX3" fmla="*/ 2314936 w 2314936"/>
              <a:gd name="connsiteY3" fmla="*/ 625033 h 1048346"/>
              <a:gd name="connsiteX4" fmla="*/ 2314936 w 2314936"/>
              <a:gd name="connsiteY4" fmla="*/ 625033 h 1048346"/>
              <a:gd name="connsiteX5" fmla="*/ 2314936 w 2314936"/>
              <a:gd name="connsiteY5" fmla="*/ 625033 h 1048346"/>
              <a:gd name="connsiteX6" fmla="*/ 2314936 w 2314936"/>
              <a:gd name="connsiteY6" fmla="*/ 625033 h 1048346"/>
              <a:gd name="connsiteX0" fmla="*/ 67597 w 2382533"/>
              <a:gd name="connsiteY0" fmla="*/ 0 h 1048346"/>
              <a:gd name="connsiteX1" fmla="*/ 87292 w 2382533"/>
              <a:gd name="connsiteY1" fmla="*/ 432382 h 1048346"/>
              <a:gd name="connsiteX2" fmla="*/ 591348 w 2382533"/>
              <a:gd name="connsiteY2" fmla="*/ 864430 h 1048346"/>
              <a:gd name="connsiteX3" fmla="*/ 1671468 w 2382533"/>
              <a:gd name="connsiteY3" fmla="*/ 1008446 h 1048346"/>
              <a:gd name="connsiteX4" fmla="*/ 2382533 w 2382533"/>
              <a:gd name="connsiteY4" fmla="*/ 625033 h 1048346"/>
              <a:gd name="connsiteX5" fmla="*/ 2382533 w 2382533"/>
              <a:gd name="connsiteY5" fmla="*/ 625033 h 1048346"/>
              <a:gd name="connsiteX6" fmla="*/ 2382533 w 2382533"/>
              <a:gd name="connsiteY6" fmla="*/ 625033 h 1048346"/>
              <a:gd name="connsiteX7" fmla="*/ 2382533 w 2382533"/>
              <a:gd name="connsiteY7" fmla="*/ 625033 h 1048346"/>
              <a:gd name="connsiteX0" fmla="*/ 67597 w 2382533"/>
              <a:gd name="connsiteY0" fmla="*/ 0 h 1104457"/>
              <a:gd name="connsiteX1" fmla="*/ 87292 w 2382533"/>
              <a:gd name="connsiteY1" fmla="*/ 432382 h 1104457"/>
              <a:gd name="connsiteX2" fmla="*/ 591348 w 2382533"/>
              <a:gd name="connsiteY2" fmla="*/ 864430 h 1104457"/>
              <a:gd name="connsiteX3" fmla="*/ 1383437 w 2382533"/>
              <a:gd name="connsiteY3" fmla="*/ 1080454 h 1104457"/>
              <a:gd name="connsiteX4" fmla="*/ 1671468 w 2382533"/>
              <a:gd name="connsiteY4" fmla="*/ 1008446 h 1104457"/>
              <a:gd name="connsiteX5" fmla="*/ 2382533 w 2382533"/>
              <a:gd name="connsiteY5" fmla="*/ 625033 h 1104457"/>
              <a:gd name="connsiteX6" fmla="*/ 2382533 w 2382533"/>
              <a:gd name="connsiteY6" fmla="*/ 625033 h 1104457"/>
              <a:gd name="connsiteX7" fmla="*/ 2382533 w 2382533"/>
              <a:gd name="connsiteY7" fmla="*/ 625033 h 1104457"/>
              <a:gd name="connsiteX8" fmla="*/ 2382533 w 2382533"/>
              <a:gd name="connsiteY8" fmla="*/ 625033 h 110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2533" h="1104457">
                <a:moveTo>
                  <a:pt x="67597" y="0"/>
                </a:moveTo>
                <a:cubicBezTo>
                  <a:pt x="115825" y="61732"/>
                  <a:pt x="0" y="288310"/>
                  <a:pt x="87292" y="432382"/>
                </a:cubicBezTo>
                <a:cubicBezTo>
                  <a:pt x="174584" y="576454"/>
                  <a:pt x="375324" y="756418"/>
                  <a:pt x="591348" y="864430"/>
                </a:cubicBezTo>
                <a:cubicBezTo>
                  <a:pt x="807372" y="972442"/>
                  <a:pt x="1203417" y="1056451"/>
                  <a:pt x="1383437" y="1080454"/>
                </a:cubicBezTo>
                <a:cubicBezTo>
                  <a:pt x="1563457" y="1104457"/>
                  <a:pt x="1504952" y="1084349"/>
                  <a:pt x="1671468" y="1008446"/>
                </a:cubicBezTo>
                <a:cubicBezTo>
                  <a:pt x="1837984" y="932543"/>
                  <a:pt x="2253282" y="655899"/>
                  <a:pt x="2382533" y="625033"/>
                </a:cubicBezTo>
                <a:lnTo>
                  <a:pt x="2382533" y="625033"/>
                </a:lnTo>
                <a:lnTo>
                  <a:pt x="2382533" y="625033"/>
                </a:lnTo>
                <a:lnTo>
                  <a:pt x="2382533" y="62503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027" name="Picture 3" descr="C:\Users\OPPSAL-WEB\AppData\Local\Microsoft\Windows\Temporary Internet Files\Content.IE5\EMGUCW36\MC900359563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1772816"/>
            <a:ext cx="1833372" cy="1029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Program Files (x86)\Microsoft Office\MEDIA\OFFICE12\Bullets\BD21331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0" y="3338512"/>
            <a:ext cx="190500" cy="180975"/>
          </a:xfrm>
          <a:prstGeom prst="rect">
            <a:avLst/>
          </a:prstGeom>
          <a:noFill/>
        </p:spPr>
      </p:pic>
      <p:pic>
        <p:nvPicPr>
          <p:cNvPr id="2053" name="Picture 5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0087" y="3367087"/>
            <a:ext cx="123825" cy="123825"/>
          </a:xfrm>
          <a:prstGeom prst="rect">
            <a:avLst/>
          </a:prstGeom>
          <a:noFill/>
        </p:spPr>
      </p:pic>
      <p:sp>
        <p:nvSpPr>
          <p:cNvPr id="10" name="Ellipse 9"/>
          <p:cNvSpPr/>
          <p:nvPr/>
        </p:nvSpPr>
        <p:spPr>
          <a:xfrm>
            <a:off x="6516216" y="2348880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Rektangel 15"/>
          <p:cNvSpPr/>
          <p:nvPr/>
        </p:nvSpPr>
        <p:spPr>
          <a:xfrm>
            <a:off x="8604448" y="1412776"/>
            <a:ext cx="53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 </a:t>
            </a:r>
            <a:r>
              <a:rPr lang="nb-NO" dirty="0" smtClean="0">
                <a:solidFill>
                  <a:srgbClr val="FFC000"/>
                </a:solidFill>
                <a:sym typeface="Webdings"/>
              </a:rPr>
              <a:t></a:t>
            </a:r>
            <a:endParaRPr lang="nb-NO" dirty="0"/>
          </a:p>
        </p:txBody>
      </p:sp>
      <p:sp>
        <p:nvSpPr>
          <p:cNvPr id="13" name="Ellipse 12"/>
          <p:cNvSpPr/>
          <p:nvPr/>
        </p:nvSpPr>
        <p:spPr>
          <a:xfrm>
            <a:off x="7668344" y="5013176"/>
            <a:ext cx="1475656" cy="16561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6516216" y="5157192"/>
            <a:ext cx="284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/>
              <a:t> </a:t>
            </a:r>
            <a:endParaRPr lang="nb-NO" sz="1600" b="1" dirty="0"/>
          </a:p>
        </p:txBody>
      </p:sp>
      <p:sp>
        <p:nvSpPr>
          <p:cNvPr id="21" name="Plassholder for dato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DE72-6DDE-4635-96A0-F180FD77AD3C}" type="datetime1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4968552" cy="896144"/>
          </a:xfrm>
        </p:spPr>
        <p:txBody>
          <a:bodyPr/>
          <a:lstStyle/>
          <a:p>
            <a:r>
              <a:rPr lang="nb-NO" b="1" dirty="0" smtClean="0">
                <a:solidFill>
                  <a:schemeClr val="tx1"/>
                </a:solidFill>
                <a:latin typeface="Calibri" pitchFamily="34" charset="0"/>
              </a:rPr>
              <a:t>Comfort Hotel Bristol</a:t>
            </a:r>
          </a:p>
          <a:p>
            <a:r>
              <a:rPr lang="nb-NO" b="1" dirty="0" smtClean="0">
                <a:solidFill>
                  <a:schemeClr val="tx1"/>
                </a:solidFill>
                <a:latin typeface="Calibri" pitchFamily="34" charset="0"/>
              </a:rPr>
              <a:t>Restaurant fredag</a:t>
            </a:r>
          </a:p>
          <a:p>
            <a:r>
              <a:rPr lang="nb-NO" b="1" dirty="0" smtClean="0">
                <a:solidFill>
                  <a:schemeClr val="tx1"/>
                </a:solidFill>
                <a:latin typeface="Calibri" pitchFamily="34" charset="0"/>
              </a:rPr>
              <a:t>Grilling lørdag (forbehold vær!)</a:t>
            </a:r>
          </a:p>
          <a:p>
            <a:endParaRPr lang="nb-NO" b="1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sv-SE" b="1" dirty="0" smtClean="0">
                <a:solidFill>
                  <a:schemeClr val="tx1"/>
                </a:solidFill>
                <a:latin typeface="Calibri" pitchFamily="34" charset="0"/>
              </a:rPr>
              <a:t>Nytt för 2014 er att samtlige kamper kommer spilles på Viks IP</a:t>
            </a:r>
            <a:endParaRPr lang="nb-NO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7380312" y="1340768"/>
            <a:ext cx="151216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sz="1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Overnattingssted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Taserudskolan (</a:t>
            </a:r>
            <a:r>
              <a:rPr lang="sv-SE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Taserudsgymnasiet)</a:t>
            </a:r>
            <a:r>
              <a:rPr lang="nb-NO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nb-NO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nb-NO" sz="12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Jägaregatan 8 </a:t>
            </a:r>
            <a:endParaRPr lang="nb-NO" sz="1200" dirty="0" smtClean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671 81 Arvika</a:t>
            </a:r>
            <a:endParaRPr lang="nb-NO" sz="1200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7" name="Rett linje 26"/>
          <p:cNvCxnSpPr/>
          <p:nvPr/>
        </p:nvCxnSpPr>
        <p:spPr>
          <a:xfrm>
            <a:off x="7020272" y="3068960"/>
            <a:ext cx="936104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Sylinder 27"/>
          <p:cNvSpPr txBox="1"/>
          <p:nvPr/>
        </p:nvSpPr>
        <p:spPr>
          <a:xfrm>
            <a:off x="7452320" y="42930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</a:rPr>
              <a:t>1 km</a:t>
            </a:r>
            <a:endParaRPr lang="nb-NO" b="1" dirty="0">
              <a:latin typeface="Calibri" pitchFamily="34" charset="0"/>
            </a:endParaRPr>
          </a:p>
        </p:txBody>
      </p:sp>
      <p:sp>
        <p:nvSpPr>
          <p:cNvPr id="32" name="Frihåndsform 31"/>
          <p:cNvSpPr/>
          <p:nvPr/>
        </p:nvSpPr>
        <p:spPr>
          <a:xfrm>
            <a:off x="5879939" y="2824223"/>
            <a:ext cx="2359558" cy="3240911"/>
          </a:xfrm>
          <a:custGeom>
            <a:avLst/>
            <a:gdLst>
              <a:gd name="connsiteX0" fmla="*/ 763929 w 2359558"/>
              <a:gd name="connsiteY0" fmla="*/ 0 h 3240911"/>
              <a:gd name="connsiteX1" fmla="*/ 775504 w 2359558"/>
              <a:gd name="connsiteY1" fmla="*/ 57873 h 3240911"/>
              <a:gd name="connsiteX2" fmla="*/ 821803 w 2359558"/>
              <a:gd name="connsiteY2" fmla="*/ 69448 h 3240911"/>
              <a:gd name="connsiteX3" fmla="*/ 856527 w 2359558"/>
              <a:gd name="connsiteY3" fmla="*/ 81023 h 3240911"/>
              <a:gd name="connsiteX4" fmla="*/ 879676 w 2359558"/>
              <a:gd name="connsiteY4" fmla="*/ 127321 h 3240911"/>
              <a:gd name="connsiteX5" fmla="*/ 914400 w 2359558"/>
              <a:gd name="connsiteY5" fmla="*/ 138896 h 3240911"/>
              <a:gd name="connsiteX6" fmla="*/ 937550 w 2359558"/>
              <a:gd name="connsiteY6" fmla="*/ 162045 h 3240911"/>
              <a:gd name="connsiteX7" fmla="*/ 949124 w 2359558"/>
              <a:gd name="connsiteY7" fmla="*/ 208344 h 3240911"/>
              <a:gd name="connsiteX8" fmla="*/ 983848 w 2359558"/>
              <a:gd name="connsiteY8" fmla="*/ 231493 h 3240911"/>
              <a:gd name="connsiteX9" fmla="*/ 1006998 w 2359558"/>
              <a:gd name="connsiteY9" fmla="*/ 300942 h 3240911"/>
              <a:gd name="connsiteX10" fmla="*/ 995423 w 2359558"/>
              <a:gd name="connsiteY10" fmla="*/ 347240 h 3240911"/>
              <a:gd name="connsiteX11" fmla="*/ 937550 w 2359558"/>
              <a:gd name="connsiteY11" fmla="*/ 381964 h 3240911"/>
              <a:gd name="connsiteX12" fmla="*/ 891251 w 2359558"/>
              <a:gd name="connsiteY12" fmla="*/ 405114 h 3240911"/>
              <a:gd name="connsiteX13" fmla="*/ 856527 w 2359558"/>
              <a:gd name="connsiteY13" fmla="*/ 451412 h 3240911"/>
              <a:gd name="connsiteX14" fmla="*/ 787079 w 2359558"/>
              <a:gd name="connsiteY14" fmla="*/ 497711 h 3240911"/>
              <a:gd name="connsiteX15" fmla="*/ 775504 w 2359558"/>
              <a:gd name="connsiteY15" fmla="*/ 544010 h 3240911"/>
              <a:gd name="connsiteX16" fmla="*/ 729205 w 2359558"/>
              <a:gd name="connsiteY16" fmla="*/ 555585 h 3240911"/>
              <a:gd name="connsiteX17" fmla="*/ 694481 w 2359558"/>
              <a:gd name="connsiteY17" fmla="*/ 578734 h 3240911"/>
              <a:gd name="connsiteX18" fmla="*/ 648183 w 2359558"/>
              <a:gd name="connsiteY18" fmla="*/ 601883 h 3240911"/>
              <a:gd name="connsiteX19" fmla="*/ 625033 w 2359558"/>
              <a:gd name="connsiteY19" fmla="*/ 625033 h 3240911"/>
              <a:gd name="connsiteX20" fmla="*/ 601884 w 2359558"/>
              <a:gd name="connsiteY20" fmla="*/ 659757 h 3240911"/>
              <a:gd name="connsiteX21" fmla="*/ 532436 w 2359558"/>
              <a:gd name="connsiteY21" fmla="*/ 682906 h 3240911"/>
              <a:gd name="connsiteX22" fmla="*/ 509286 w 2359558"/>
              <a:gd name="connsiteY22" fmla="*/ 706055 h 3240911"/>
              <a:gd name="connsiteX23" fmla="*/ 393539 w 2359558"/>
              <a:gd name="connsiteY23" fmla="*/ 740780 h 3240911"/>
              <a:gd name="connsiteX24" fmla="*/ 358815 w 2359558"/>
              <a:gd name="connsiteY24" fmla="*/ 787078 h 3240911"/>
              <a:gd name="connsiteX25" fmla="*/ 335666 w 2359558"/>
              <a:gd name="connsiteY25" fmla="*/ 821802 h 3240911"/>
              <a:gd name="connsiteX26" fmla="*/ 312517 w 2359558"/>
              <a:gd name="connsiteY26" fmla="*/ 844952 h 3240911"/>
              <a:gd name="connsiteX27" fmla="*/ 289367 w 2359558"/>
              <a:gd name="connsiteY27" fmla="*/ 914400 h 3240911"/>
              <a:gd name="connsiteX28" fmla="*/ 277793 w 2359558"/>
              <a:gd name="connsiteY28" fmla="*/ 1041721 h 3240911"/>
              <a:gd name="connsiteX29" fmla="*/ 231494 w 2359558"/>
              <a:gd name="connsiteY29" fmla="*/ 1134319 h 3240911"/>
              <a:gd name="connsiteX30" fmla="*/ 208345 w 2359558"/>
              <a:gd name="connsiteY30" fmla="*/ 1215342 h 3240911"/>
              <a:gd name="connsiteX31" fmla="*/ 185195 w 2359558"/>
              <a:gd name="connsiteY31" fmla="*/ 1284790 h 3240911"/>
              <a:gd name="connsiteX32" fmla="*/ 173620 w 2359558"/>
              <a:gd name="connsiteY32" fmla="*/ 1319514 h 3240911"/>
              <a:gd name="connsiteX33" fmla="*/ 138896 w 2359558"/>
              <a:gd name="connsiteY33" fmla="*/ 1388962 h 3240911"/>
              <a:gd name="connsiteX34" fmla="*/ 127322 w 2359558"/>
              <a:gd name="connsiteY34" fmla="*/ 1435261 h 3240911"/>
              <a:gd name="connsiteX35" fmla="*/ 115747 w 2359558"/>
              <a:gd name="connsiteY35" fmla="*/ 1469985 h 3240911"/>
              <a:gd name="connsiteX36" fmla="*/ 92598 w 2359558"/>
              <a:gd name="connsiteY36" fmla="*/ 1551007 h 3240911"/>
              <a:gd name="connsiteX37" fmla="*/ 69448 w 2359558"/>
              <a:gd name="connsiteY37" fmla="*/ 1574157 h 3240911"/>
              <a:gd name="connsiteX38" fmla="*/ 57874 w 2359558"/>
              <a:gd name="connsiteY38" fmla="*/ 1620455 h 3240911"/>
              <a:gd name="connsiteX39" fmla="*/ 11575 w 2359558"/>
              <a:gd name="connsiteY39" fmla="*/ 1863524 h 3240911"/>
              <a:gd name="connsiteX40" fmla="*/ 0 w 2359558"/>
              <a:gd name="connsiteY40" fmla="*/ 1898248 h 3240911"/>
              <a:gd name="connsiteX41" fmla="*/ 127322 w 2359558"/>
              <a:gd name="connsiteY41" fmla="*/ 1944547 h 3240911"/>
              <a:gd name="connsiteX42" fmla="*/ 196770 w 2359558"/>
              <a:gd name="connsiteY42" fmla="*/ 1990845 h 3240911"/>
              <a:gd name="connsiteX43" fmla="*/ 254643 w 2359558"/>
              <a:gd name="connsiteY43" fmla="*/ 2025569 h 3240911"/>
              <a:gd name="connsiteX44" fmla="*/ 462988 w 2359558"/>
              <a:gd name="connsiteY44" fmla="*/ 2037144 h 3240911"/>
              <a:gd name="connsiteX45" fmla="*/ 752355 w 2359558"/>
              <a:gd name="connsiteY45" fmla="*/ 1990845 h 3240911"/>
              <a:gd name="connsiteX46" fmla="*/ 787079 w 2359558"/>
              <a:gd name="connsiteY46" fmla="*/ 1932972 h 3240911"/>
              <a:gd name="connsiteX47" fmla="*/ 798653 w 2359558"/>
              <a:gd name="connsiteY47" fmla="*/ 1875099 h 3240911"/>
              <a:gd name="connsiteX48" fmla="*/ 821803 w 2359558"/>
              <a:gd name="connsiteY48" fmla="*/ 1851949 h 3240911"/>
              <a:gd name="connsiteX49" fmla="*/ 844952 w 2359558"/>
              <a:gd name="connsiteY49" fmla="*/ 1782501 h 3240911"/>
              <a:gd name="connsiteX50" fmla="*/ 925975 w 2359558"/>
              <a:gd name="connsiteY50" fmla="*/ 1689904 h 3240911"/>
              <a:gd name="connsiteX51" fmla="*/ 949124 w 2359558"/>
              <a:gd name="connsiteY51" fmla="*/ 1608881 h 3240911"/>
              <a:gd name="connsiteX52" fmla="*/ 983848 w 2359558"/>
              <a:gd name="connsiteY52" fmla="*/ 1585731 h 3240911"/>
              <a:gd name="connsiteX53" fmla="*/ 1006998 w 2359558"/>
              <a:gd name="connsiteY53" fmla="*/ 1504709 h 3240911"/>
              <a:gd name="connsiteX54" fmla="*/ 1018572 w 2359558"/>
              <a:gd name="connsiteY54" fmla="*/ 1423686 h 3240911"/>
              <a:gd name="connsiteX55" fmla="*/ 1030147 w 2359558"/>
              <a:gd name="connsiteY55" fmla="*/ 1388962 h 3240911"/>
              <a:gd name="connsiteX56" fmla="*/ 1041722 w 2359558"/>
              <a:gd name="connsiteY56" fmla="*/ 1342663 h 3240911"/>
              <a:gd name="connsiteX57" fmla="*/ 1064871 w 2359558"/>
              <a:gd name="connsiteY57" fmla="*/ 1307939 h 3240911"/>
              <a:gd name="connsiteX58" fmla="*/ 1076446 w 2359558"/>
              <a:gd name="connsiteY58" fmla="*/ 1261640 h 3240911"/>
              <a:gd name="connsiteX59" fmla="*/ 1180618 w 2359558"/>
              <a:gd name="connsiteY59" fmla="*/ 1203767 h 3240911"/>
              <a:gd name="connsiteX60" fmla="*/ 1261641 w 2359558"/>
              <a:gd name="connsiteY60" fmla="*/ 1169043 h 3240911"/>
              <a:gd name="connsiteX61" fmla="*/ 1400537 w 2359558"/>
              <a:gd name="connsiteY61" fmla="*/ 1145893 h 3240911"/>
              <a:gd name="connsiteX62" fmla="*/ 1597307 w 2359558"/>
              <a:gd name="connsiteY62" fmla="*/ 1157468 h 3240911"/>
              <a:gd name="connsiteX63" fmla="*/ 1608881 w 2359558"/>
              <a:gd name="connsiteY63" fmla="*/ 1192192 h 3240911"/>
              <a:gd name="connsiteX64" fmla="*/ 1643605 w 2359558"/>
              <a:gd name="connsiteY64" fmla="*/ 1203767 h 3240911"/>
              <a:gd name="connsiteX65" fmla="*/ 1666755 w 2359558"/>
              <a:gd name="connsiteY65" fmla="*/ 1273215 h 3240911"/>
              <a:gd name="connsiteX66" fmla="*/ 1713053 w 2359558"/>
              <a:gd name="connsiteY66" fmla="*/ 1307939 h 3240911"/>
              <a:gd name="connsiteX67" fmla="*/ 1736203 w 2359558"/>
              <a:gd name="connsiteY67" fmla="*/ 1331088 h 3240911"/>
              <a:gd name="connsiteX68" fmla="*/ 1747777 w 2359558"/>
              <a:gd name="connsiteY68" fmla="*/ 1365812 h 3240911"/>
              <a:gd name="connsiteX69" fmla="*/ 1770927 w 2359558"/>
              <a:gd name="connsiteY69" fmla="*/ 1388962 h 3240911"/>
              <a:gd name="connsiteX70" fmla="*/ 1805651 w 2359558"/>
              <a:gd name="connsiteY70" fmla="*/ 1435261 h 3240911"/>
              <a:gd name="connsiteX71" fmla="*/ 1944547 w 2359558"/>
              <a:gd name="connsiteY71" fmla="*/ 1423686 h 3240911"/>
              <a:gd name="connsiteX72" fmla="*/ 2013995 w 2359558"/>
              <a:gd name="connsiteY72" fmla="*/ 1400536 h 3240911"/>
              <a:gd name="connsiteX73" fmla="*/ 2048719 w 2359558"/>
              <a:gd name="connsiteY73" fmla="*/ 1388962 h 3240911"/>
              <a:gd name="connsiteX74" fmla="*/ 2291788 w 2359558"/>
              <a:gd name="connsiteY74" fmla="*/ 1400536 h 3240911"/>
              <a:gd name="connsiteX75" fmla="*/ 2338086 w 2359558"/>
              <a:gd name="connsiteY75" fmla="*/ 1469985 h 3240911"/>
              <a:gd name="connsiteX76" fmla="*/ 2338086 w 2359558"/>
              <a:gd name="connsiteY76" fmla="*/ 1701478 h 3240911"/>
              <a:gd name="connsiteX77" fmla="*/ 2280213 w 2359558"/>
              <a:gd name="connsiteY77" fmla="*/ 1794076 h 3240911"/>
              <a:gd name="connsiteX78" fmla="*/ 2268638 w 2359558"/>
              <a:gd name="connsiteY78" fmla="*/ 1840374 h 3240911"/>
              <a:gd name="connsiteX79" fmla="*/ 2257064 w 2359558"/>
              <a:gd name="connsiteY79" fmla="*/ 1875099 h 3240911"/>
              <a:gd name="connsiteX80" fmla="*/ 2233914 w 2359558"/>
              <a:gd name="connsiteY80" fmla="*/ 1967696 h 3240911"/>
              <a:gd name="connsiteX81" fmla="*/ 2222339 w 2359558"/>
              <a:gd name="connsiteY81" fmla="*/ 2048719 h 3240911"/>
              <a:gd name="connsiteX82" fmla="*/ 2199190 w 2359558"/>
              <a:gd name="connsiteY82" fmla="*/ 2095018 h 3240911"/>
              <a:gd name="connsiteX83" fmla="*/ 2187615 w 2359558"/>
              <a:gd name="connsiteY83" fmla="*/ 2129742 h 3240911"/>
              <a:gd name="connsiteX84" fmla="*/ 2164466 w 2359558"/>
              <a:gd name="connsiteY84" fmla="*/ 2303362 h 3240911"/>
              <a:gd name="connsiteX85" fmla="*/ 2152891 w 2359558"/>
              <a:gd name="connsiteY85" fmla="*/ 2372810 h 3240911"/>
              <a:gd name="connsiteX86" fmla="*/ 2141317 w 2359558"/>
              <a:gd name="connsiteY86" fmla="*/ 2453833 h 3240911"/>
              <a:gd name="connsiteX87" fmla="*/ 2118167 w 2359558"/>
              <a:gd name="connsiteY87" fmla="*/ 2534855 h 3240911"/>
              <a:gd name="connsiteX88" fmla="*/ 2106593 w 2359558"/>
              <a:gd name="connsiteY88" fmla="*/ 2662177 h 3240911"/>
              <a:gd name="connsiteX89" fmla="*/ 2095018 w 2359558"/>
              <a:gd name="connsiteY89" fmla="*/ 2708476 h 3240911"/>
              <a:gd name="connsiteX90" fmla="*/ 2129742 w 2359558"/>
              <a:gd name="connsiteY90" fmla="*/ 3171463 h 3240911"/>
              <a:gd name="connsiteX91" fmla="*/ 2141317 w 2359558"/>
              <a:gd name="connsiteY91" fmla="*/ 3240911 h 324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359558" h="3240911">
                <a:moveTo>
                  <a:pt x="763929" y="0"/>
                </a:moveTo>
                <a:cubicBezTo>
                  <a:pt x="767787" y="19291"/>
                  <a:pt x="762910" y="42760"/>
                  <a:pt x="775504" y="57873"/>
                </a:cubicBezTo>
                <a:cubicBezTo>
                  <a:pt x="785688" y="70094"/>
                  <a:pt x="806507" y="65078"/>
                  <a:pt x="821803" y="69448"/>
                </a:cubicBezTo>
                <a:cubicBezTo>
                  <a:pt x="833534" y="72800"/>
                  <a:pt x="844952" y="77165"/>
                  <a:pt x="856527" y="81023"/>
                </a:cubicBezTo>
                <a:cubicBezTo>
                  <a:pt x="864243" y="96456"/>
                  <a:pt x="867475" y="115120"/>
                  <a:pt x="879676" y="127321"/>
                </a:cubicBezTo>
                <a:cubicBezTo>
                  <a:pt x="888303" y="135948"/>
                  <a:pt x="903938" y="132619"/>
                  <a:pt x="914400" y="138896"/>
                </a:cubicBezTo>
                <a:cubicBezTo>
                  <a:pt x="923758" y="144511"/>
                  <a:pt x="929833" y="154329"/>
                  <a:pt x="937550" y="162045"/>
                </a:cubicBezTo>
                <a:cubicBezTo>
                  <a:pt x="941408" y="177478"/>
                  <a:pt x="940300" y="195108"/>
                  <a:pt x="949124" y="208344"/>
                </a:cubicBezTo>
                <a:cubicBezTo>
                  <a:pt x="956840" y="219919"/>
                  <a:pt x="976475" y="219697"/>
                  <a:pt x="983848" y="231493"/>
                </a:cubicBezTo>
                <a:cubicBezTo>
                  <a:pt x="996781" y="252186"/>
                  <a:pt x="1006998" y="300942"/>
                  <a:pt x="1006998" y="300942"/>
                </a:cubicBezTo>
                <a:cubicBezTo>
                  <a:pt x="1003140" y="316375"/>
                  <a:pt x="1002537" y="333012"/>
                  <a:pt x="995423" y="347240"/>
                </a:cubicBezTo>
                <a:cubicBezTo>
                  <a:pt x="981423" y="375240"/>
                  <a:pt x="962753" y="371163"/>
                  <a:pt x="937550" y="381964"/>
                </a:cubicBezTo>
                <a:cubicBezTo>
                  <a:pt x="921690" y="388761"/>
                  <a:pt x="906684" y="397397"/>
                  <a:pt x="891251" y="405114"/>
                </a:cubicBezTo>
                <a:cubicBezTo>
                  <a:pt x="879676" y="420547"/>
                  <a:pt x="872225" y="440199"/>
                  <a:pt x="856527" y="451412"/>
                </a:cubicBezTo>
                <a:cubicBezTo>
                  <a:pt x="761401" y="519358"/>
                  <a:pt x="849948" y="403407"/>
                  <a:pt x="787079" y="497711"/>
                </a:cubicBezTo>
                <a:cubicBezTo>
                  <a:pt x="783221" y="513144"/>
                  <a:pt x="786753" y="532761"/>
                  <a:pt x="775504" y="544010"/>
                </a:cubicBezTo>
                <a:cubicBezTo>
                  <a:pt x="764255" y="555259"/>
                  <a:pt x="743827" y="549319"/>
                  <a:pt x="729205" y="555585"/>
                </a:cubicBezTo>
                <a:cubicBezTo>
                  <a:pt x="716419" y="561065"/>
                  <a:pt x="706559" y="571832"/>
                  <a:pt x="694481" y="578734"/>
                </a:cubicBezTo>
                <a:cubicBezTo>
                  <a:pt x="679500" y="587294"/>
                  <a:pt x="662539" y="592312"/>
                  <a:pt x="648183" y="601883"/>
                </a:cubicBezTo>
                <a:cubicBezTo>
                  <a:pt x="639103" y="607936"/>
                  <a:pt x="631850" y="616511"/>
                  <a:pt x="625033" y="625033"/>
                </a:cubicBezTo>
                <a:cubicBezTo>
                  <a:pt x="616343" y="635896"/>
                  <a:pt x="613680" y="652384"/>
                  <a:pt x="601884" y="659757"/>
                </a:cubicBezTo>
                <a:cubicBezTo>
                  <a:pt x="581192" y="672690"/>
                  <a:pt x="532436" y="682906"/>
                  <a:pt x="532436" y="682906"/>
                </a:cubicBezTo>
                <a:cubicBezTo>
                  <a:pt x="524719" y="690622"/>
                  <a:pt x="519047" y="701175"/>
                  <a:pt x="509286" y="706055"/>
                </a:cubicBezTo>
                <a:cubicBezTo>
                  <a:pt x="481104" y="720146"/>
                  <a:pt x="426770" y="732472"/>
                  <a:pt x="393539" y="740780"/>
                </a:cubicBezTo>
                <a:cubicBezTo>
                  <a:pt x="381964" y="756213"/>
                  <a:pt x="370028" y="771380"/>
                  <a:pt x="358815" y="787078"/>
                </a:cubicBezTo>
                <a:cubicBezTo>
                  <a:pt x="350729" y="798398"/>
                  <a:pt x="344356" y="810939"/>
                  <a:pt x="335666" y="821802"/>
                </a:cubicBezTo>
                <a:cubicBezTo>
                  <a:pt x="328849" y="830324"/>
                  <a:pt x="320233" y="837235"/>
                  <a:pt x="312517" y="844952"/>
                </a:cubicBezTo>
                <a:lnTo>
                  <a:pt x="289367" y="914400"/>
                </a:lnTo>
                <a:cubicBezTo>
                  <a:pt x="275891" y="954828"/>
                  <a:pt x="285199" y="999754"/>
                  <a:pt x="277793" y="1041721"/>
                </a:cubicBezTo>
                <a:cubicBezTo>
                  <a:pt x="266393" y="1106320"/>
                  <a:pt x="265099" y="1100713"/>
                  <a:pt x="231494" y="1134319"/>
                </a:cubicBezTo>
                <a:cubicBezTo>
                  <a:pt x="192594" y="1251016"/>
                  <a:pt x="251946" y="1070004"/>
                  <a:pt x="208345" y="1215342"/>
                </a:cubicBezTo>
                <a:cubicBezTo>
                  <a:pt x="201333" y="1238715"/>
                  <a:pt x="192912" y="1261641"/>
                  <a:pt x="185195" y="1284790"/>
                </a:cubicBezTo>
                <a:cubicBezTo>
                  <a:pt x="181337" y="1296365"/>
                  <a:pt x="180388" y="1309362"/>
                  <a:pt x="173620" y="1319514"/>
                </a:cubicBezTo>
                <a:cubicBezTo>
                  <a:pt x="148258" y="1357558"/>
                  <a:pt x="150875" y="1347033"/>
                  <a:pt x="138896" y="1388962"/>
                </a:cubicBezTo>
                <a:cubicBezTo>
                  <a:pt x="134526" y="1404258"/>
                  <a:pt x="131692" y="1419965"/>
                  <a:pt x="127322" y="1435261"/>
                </a:cubicBezTo>
                <a:cubicBezTo>
                  <a:pt x="123970" y="1446992"/>
                  <a:pt x="119099" y="1458254"/>
                  <a:pt x="115747" y="1469985"/>
                </a:cubicBezTo>
                <a:cubicBezTo>
                  <a:pt x="112997" y="1479610"/>
                  <a:pt x="100164" y="1538397"/>
                  <a:pt x="92598" y="1551007"/>
                </a:cubicBezTo>
                <a:cubicBezTo>
                  <a:pt x="86983" y="1560365"/>
                  <a:pt x="77165" y="1566440"/>
                  <a:pt x="69448" y="1574157"/>
                </a:cubicBezTo>
                <a:cubicBezTo>
                  <a:pt x="65590" y="1589590"/>
                  <a:pt x="60806" y="1604820"/>
                  <a:pt x="57874" y="1620455"/>
                </a:cubicBezTo>
                <a:cubicBezTo>
                  <a:pt x="42697" y="1701399"/>
                  <a:pt x="34281" y="1784055"/>
                  <a:pt x="11575" y="1863524"/>
                </a:cubicBezTo>
                <a:cubicBezTo>
                  <a:pt x="8223" y="1875255"/>
                  <a:pt x="3858" y="1886673"/>
                  <a:pt x="0" y="1898248"/>
                </a:cubicBezTo>
                <a:cubicBezTo>
                  <a:pt x="80530" y="1930459"/>
                  <a:pt x="38163" y="1914826"/>
                  <a:pt x="127322" y="1944547"/>
                </a:cubicBezTo>
                <a:cubicBezTo>
                  <a:pt x="153716" y="1953345"/>
                  <a:pt x="173621" y="1975412"/>
                  <a:pt x="196770" y="1990845"/>
                </a:cubicBezTo>
                <a:cubicBezTo>
                  <a:pt x="230287" y="2013189"/>
                  <a:pt x="207620" y="2021091"/>
                  <a:pt x="254643" y="2025569"/>
                </a:cubicBezTo>
                <a:cubicBezTo>
                  <a:pt x="323885" y="2032163"/>
                  <a:pt x="393540" y="2033286"/>
                  <a:pt x="462988" y="2037144"/>
                </a:cubicBezTo>
                <a:cubicBezTo>
                  <a:pt x="564812" y="2032516"/>
                  <a:pt x="690140" y="2084169"/>
                  <a:pt x="752355" y="1990845"/>
                </a:cubicBezTo>
                <a:cubicBezTo>
                  <a:pt x="812453" y="1900697"/>
                  <a:pt x="714987" y="2005061"/>
                  <a:pt x="787079" y="1932972"/>
                </a:cubicBezTo>
                <a:cubicBezTo>
                  <a:pt x="790937" y="1913681"/>
                  <a:pt x="790903" y="1893181"/>
                  <a:pt x="798653" y="1875099"/>
                </a:cubicBezTo>
                <a:cubicBezTo>
                  <a:pt x="802952" y="1865068"/>
                  <a:pt x="816923" y="1861710"/>
                  <a:pt x="821803" y="1851949"/>
                </a:cubicBezTo>
                <a:cubicBezTo>
                  <a:pt x="832716" y="1830124"/>
                  <a:pt x="827697" y="1799755"/>
                  <a:pt x="844952" y="1782501"/>
                </a:cubicBezTo>
                <a:cubicBezTo>
                  <a:pt x="912663" y="1714792"/>
                  <a:pt x="887693" y="1747328"/>
                  <a:pt x="925975" y="1689904"/>
                </a:cubicBezTo>
                <a:cubicBezTo>
                  <a:pt x="926730" y="1686882"/>
                  <a:pt x="943087" y="1616427"/>
                  <a:pt x="949124" y="1608881"/>
                </a:cubicBezTo>
                <a:cubicBezTo>
                  <a:pt x="957814" y="1598018"/>
                  <a:pt x="972273" y="1593448"/>
                  <a:pt x="983848" y="1585731"/>
                </a:cubicBezTo>
                <a:cubicBezTo>
                  <a:pt x="993764" y="1555982"/>
                  <a:pt x="1001185" y="1536680"/>
                  <a:pt x="1006998" y="1504709"/>
                </a:cubicBezTo>
                <a:cubicBezTo>
                  <a:pt x="1011878" y="1477867"/>
                  <a:pt x="1013222" y="1450438"/>
                  <a:pt x="1018572" y="1423686"/>
                </a:cubicBezTo>
                <a:cubicBezTo>
                  <a:pt x="1020965" y="1411722"/>
                  <a:pt x="1026795" y="1400693"/>
                  <a:pt x="1030147" y="1388962"/>
                </a:cubicBezTo>
                <a:cubicBezTo>
                  <a:pt x="1034517" y="1373666"/>
                  <a:pt x="1035456" y="1357285"/>
                  <a:pt x="1041722" y="1342663"/>
                </a:cubicBezTo>
                <a:cubicBezTo>
                  <a:pt x="1047202" y="1329877"/>
                  <a:pt x="1057155" y="1319514"/>
                  <a:pt x="1064871" y="1307939"/>
                </a:cubicBezTo>
                <a:cubicBezTo>
                  <a:pt x="1068729" y="1292506"/>
                  <a:pt x="1068553" y="1275452"/>
                  <a:pt x="1076446" y="1261640"/>
                </a:cubicBezTo>
                <a:cubicBezTo>
                  <a:pt x="1104838" y="1211954"/>
                  <a:pt x="1130801" y="1228675"/>
                  <a:pt x="1180618" y="1203767"/>
                </a:cubicBezTo>
                <a:cubicBezTo>
                  <a:pt x="1205713" y="1191220"/>
                  <a:pt x="1233258" y="1174720"/>
                  <a:pt x="1261641" y="1169043"/>
                </a:cubicBezTo>
                <a:cubicBezTo>
                  <a:pt x="1307667" y="1159838"/>
                  <a:pt x="1400537" y="1145893"/>
                  <a:pt x="1400537" y="1145893"/>
                </a:cubicBezTo>
                <a:cubicBezTo>
                  <a:pt x="1466127" y="1149751"/>
                  <a:pt x="1533168" y="1143215"/>
                  <a:pt x="1597307" y="1157468"/>
                </a:cubicBezTo>
                <a:cubicBezTo>
                  <a:pt x="1609217" y="1160115"/>
                  <a:pt x="1600254" y="1183565"/>
                  <a:pt x="1608881" y="1192192"/>
                </a:cubicBezTo>
                <a:cubicBezTo>
                  <a:pt x="1617508" y="1200819"/>
                  <a:pt x="1632030" y="1199909"/>
                  <a:pt x="1643605" y="1203767"/>
                </a:cubicBezTo>
                <a:lnTo>
                  <a:pt x="1666755" y="1273215"/>
                </a:lnTo>
                <a:cubicBezTo>
                  <a:pt x="1672855" y="1291516"/>
                  <a:pt x="1698233" y="1295589"/>
                  <a:pt x="1713053" y="1307939"/>
                </a:cubicBezTo>
                <a:cubicBezTo>
                  <a:pt x="1721436" y="1314925"/>
                  <a:pt x="1728486" y="1323372"/>
                  <a:pt x="1736203" y="1331088"/>
                </a:cubicBezTo>
                <a:cubicBezTo>
                  <a:pt x="1740061" y="1342663"/>
                  <a:pt x="1741500" y="1355350"/>
                  <a:pt x="1747777" y="1365812"/>
                </a:cubicBezTo>
                <a:cubicBezTo>
                  <a:pt x="1753392" y="1375170"/>
                  <a:pt x="1763941" y="1380578"/>
                  <a:pt x="1770927" y="1388962"/>
                </a:cubicBezTo>
                <a:cubicBezTo>
                  <a:pt x="1783277" y="1403782"/>
                  <a:pt x="1794076" y="1419828"/>
                  <a:pt x="1805651" y="1435261"/>
                </a:cubicBezTo>
                <a:cubicBezTo>
                  <a:pt x="1851950" y="1431403"/>
                  <a:pt x="1898720" y="1431324"/>
                  <a:pt x="1944547" y="1423686"/>
                </a:cubicBezTo>
                <a:cubicBezTo>
                  <a:pt x="1968617" y="1419674"/>
                  <a:pt x="1990846" y="1408252"/>
                  <a:pt x="2013995" y="1400536"/>
                </a:cubicBezTo>
                <a:lnTo>
                  <a:pt x="2048719" y="1388962"/>
                </a:lnTo>
                <a:cubicBezTo>
                  <a:pt x="2129742" y="1392820"/>
                  <a:pt x="2213677" y="1378665"/>
                  <a:pt x="2291788" y="1400536"/>
                </a:cubicBezTo>
                <a:cubicBezTo>
                  <a:pt x="2318580" y="1408038"/>
                  <a:pt x="2338086" y="1469985"/>
                  <a:pt x="2338086" y="1469985"/>
                </a:cubicBezTo>
                <a:cubicBezTo>
                  <a:pt x="2358123" y="1570168"/>
                  <a:pt x="2359558" y="1551171"/>
                  <a:pt x="2338086" y="1701478"/>
                </a:cubicBezTo>
                <a:cubicBezTo>
                  <a:pt x="2327937" y="1772524"/>
                  <a:pt x="2325321" y="1764003"/>
                  <a:pt x="2280213" y="1794076"/>
                </a:cubicBezTo>
                <a:cubicBezTo>
                  <a:pt x="2276355" y="1809509"/>
                  <a:pt x="2273008" y="1825078"/>
                  <a:pt x="2268638" y="1840374"/>
                </a:cubicBezTo>
                <a:cubicBezTo>
                  <a:pt x="2265286" y="1852106"/>
                  <a:pt x="2260274" y="1863328"/>
                  <a:pt x="2257064" y="1875099"/>
                </a:cubicBezTo>
                <a:cubicBezTo>
                  <a:pt x="2248693" y="1905794"/>
                  <a:pt x="2241631" y="1936830"/>
                  <a:pt x="2233914" y="1967696"/>
                </a:cubicBezTo>
                <a:cubicBezTo>
                  <a:pt x="2227297" y="1994163"/>
                  <a:pt x="2229517" y="2022398"/>
                  <a:pt x="2222339" y="2048719"/>
                </a:cubicBezTo>
                <a:cubicBezTo>
                  <a:pt x="2217799" y="2065366"/>
                  <a:pt x="2205987" y="2079159"/>
                  <a:pt x="2199190" y="2095018"/>
                </a:cubicBezTo>
                <a:cubicBezTo>
                  <a:pt x="2194384" y="2106232"/>
                  <a:pt x="2191473" y="2118167"/>
                  <a:pt x="2187615" y="2129742"/>
                </a:cubicBezTo>
                <a:cubicBezTo>
                  <a:pt x="2160778" y="2290773"/>
                  <a:pt x="2192804" y="2090830"/>
                  <a:pt x="2164466" y="2303362"/>
                </a:cubicBezTo>
                <a:cubicBezTo>
                  <a:pt x="2161364" y="2326625"/>
                  <a:pt x="2156460" y="2349614"/>
                  <a:pt x="2152891" y="2372810"/>
                </a:cubicBezTo>
                <a:cubicBezTo>
                  <a:pt x="2148743" y="2399775"/>
                  <a:pt x="2147033" y="2427157"/>
                  <a:pt x="2141317" y="2453833"/>
                </a:cubicBezTo>
                <a:cubicBezTo>
                  <a:pt x="2135432" y="2481298"/>
                  <a:pt x="2125884" y="2507848"/>
                  <a:pt x="2118167" y="2534855"/>
                </a:cubicBezTo>
                <a:cubicBezTo>
                  <a:pt x="2114309" y="2577296"/>
                  <a:pt x="2112225" y="2619935"/>
                  <a:pt x="2106593" y="2662177"/>
                </a:cubicBezTo>
                <a:cubicBezTo>
                  <a:pt x="2104491" y="2677945"/>
                  <a:pt x="2095018" y="2692568"/>
                  <a:pt x="2095018" y="2708476"/>
                </a:cubicBezTo>
                <a:cubicBezTo>
                  <a:pt x="2095018" y="3103937"/>
                  <a:pt x="2058293" y="2992838"/>
                  <a:pt x="2129742" y="3171463"/>
                </a:cubicBezTo>
                <a:lnTo>
                  <a:pt x="2141317" y="3240911"/>
                </a:ln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Stjerne med 5 tagger 22"/>
          <p:cNvSpPr/>
          <p:nvPr/>
        </p:nvSpPr>
        <p:spPr>
          <a:xfrm>
            <a:off x="4211960" y="4725144"/>
            <a:ext cx="360040" cy="360040"/>
          </a:xfrm>
          <a:prstGeom prst="star5">
            <a:avLst>
              <a:gd name="adj" fmla="val 17885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26" name="Rett pil 25"/>
          <p:cNvCxnSpPr/>
          <p:nvPr/>
        </p:nvCxnSpPr>
        <p:spPr>
          <a:xfrm flipV="1">
            <a:off x="2123728" y="5013176"/>
            <a:ext cx="21602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/>
          <p:nvPr/>
        </p:nvCxnSpPr>
        <p:spPr>
          <a:xfrm flipV="1">
            <a:off x="1907704" y="5805264"/>
            <a:ext cx="25922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 flipV="1">
            <a:off x="5148064" y="5949280"/>
            <a:ext cx="33123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 39"/>
          <p:cNvCxnSpPr>
            <a:stCxn id="25" idx="1"/>
          </p:cNvCxnSpPr>
          <p:nvPr/>
        </p:nvCxnSpPr>
        <p:spPr>
          <a:xfrm flipH="1">
            <a:off x="6588224" y="1848600"/>
            <a:ext cx="792088" cy="932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il høyre 43"/>
          <p:cNvSpPr/>
          <p:nvPr/>
        </p:nvSpPr>
        <p:spPr>
          <a:xfrm>
            <a:off x="0" y="3573016"/>
            <a:ext cx="32352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8" name="Rett pil 47"/>
          <p:cNvCxnSpPr/>
          <p:nvPr/>
        </p:nvCxnSpPr>
        <p:spPr>
          <a:xfrm flipV="1">
            <a:off x="2843808" y="2852936"/>
            <a:ext cx="3744416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95636" y="-387424"/>
            <a:ext cx="6372708" cy="745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Sylinder 2"/>
          <p:cNvSpPr txBox="1"/>
          <p:nvPr/>
        </p:nvSpPr>
        <p:spPr>
          <a:xfrm>
            <a:off x="5436096" y="260648"/>
            <a:ext cx="352839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Calibri" pitchFamily="34" charset="0"/>
              </a:rPr>
              <a:t>Oppdatert banekart ikke klart pdd.</a:t>
            </a:r>
          </a:p>
          <a:p>
            <a:r>
              <a:rPr lang="nb-NO" dirty="0" smtClean="0">
                <a:latin typeface="Calibri" pitchFamily="34" charset="0"/>
              </a:rPr>
              <a:t>Men alle kamper spilles på Viks IP!</a:t>
            </a:r>
            <a:endParaRPr lang="nb-NO" dirty="0">
              <a:latin typeface="Calibri" pitchFamily="34" charset="0"/>
            </a:endParaRPr>
          </a:p>
        </p:txBody>
      </p:sp>
      <p:cxnSp>
        <p:nvCxnSpPr>
          <p:cNvPr id="5" name="Rett pil 4"/>
          <p:cNvCxnSpPr/>
          <p:nvPr/>
        </p:nvCxnSpPr>
        <p:spPr>
          <a:xfrm>
            <a:off x="5940152" y="1844824"/>
            <a:ext cx="2160240" cy="107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7956376" y="1556792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Calibri" pitchFamily="34" charset="0"/>
              </a:rPr>
              <a:t>Skole 1 km</a:t>
            </a:r>
            <a:endParaRPr lang="nb-NO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Hva dekker egentlig </a:t>
            </a:r>
            <a:br>
              <a:rPr lang="nb-NO" dirty="0" smtClean="0"/>
            </a:br>
            <a:r>
              <a:rPr lang="nb-NO" dirty="0" smtClean="0"/>
              <a:t> egenandelen på 1000,-?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1445-F97F-482C-8143-66E0AAEAC2CB}" type="datetime1">
              <a:rPr lang="nb-NO" smtClean="0">
                <a:latin typeface="Calibri" pitchFamily="34" charset="0"/>
              </a:rPr>
              <a:pPr/>
              <a:t>05.06.2014</a:t>
            </a:fld>
            <a:endParaRPr lang="nb-NO" dirty="0">
              <a:latin typeface="Calibri" pitchFamily="34" charset="0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>
                <a:latin typeface="Calibri" pitchFamily="34" charset="0"/>
              </a:rPr>
              <a:t>Arvika Cup 2014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6888" cy="46371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nb-NO" dirty="0" smtClean="0">
                <a:latin typeface="Calibri" pitchFamily="34" charset="0"/>
                <a:sym typeface="Wingdings"/>
              </a:rPr>
              <a:t>	2 t</a:t>
            </a:r>
            <a:r>
              <a:rPr lang="nb-NO" dirty="0" smtClean="0">
                <a:latin typeface="Calibri" pitchFamily="34" charset="0"/>
              </a:rPr>
              <a:t>urbusser t/r Arvika 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  <a:sym typeface="Wingdings"/>
              </a:rPr>
              <a:t> 	3 o</a:t>
            </a:r>
            <a:r>
              <a:rPr lang="nb-NO" dirty="0" smtClean="0">
                <a:latin typeface="Calibri" pitchFamily="34" charset="0"/>
              </a:rPr>
              <a:t>vernattinger på skole 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  <a:sym typeface="Wingdings"/>
              </a:rPr>
              <a:t> 	Min. 5 k</a:t>
            </a:r>
            <a:r>
              <a:rPr lang="nb-NO" dirty="0" smtClean="0">
                <a:latin typeface="Calibri" pitchFamily="34" charset="0"/>
              </a:rPr>
              <a:t>amper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  <a:sym typeface="Wingdings"/>
              </a:rPr>
              <a:t> 	</a:t>
            </a:r>
            <a:r>
              <a:rPr lang="nb-NO" dirty="0" smtClean="0">
                <a:latin typeface="Calibri" pitchFamily="34" charset="0"/>
              </a:rPr>
              <a:t>Lags- og spillerpåmelding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  <a:sym typeface="Wingdings"/>
              </a:rPr>
              <a:t> 	</a:t>
            </a:r>
            <a:r>
              <a:rPr lang="nb-NO" dirty="0" smtClean="0">
                <a:latin typeface="Calibri" pitchFamily="34" charset="0"/>
              </a:rPr>
              <a:t>Alle måltider ink. drikke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	Torsdag – grillmat</a:t>
            </a:r>
            <a:endParaRPr lang="nb-NO" sz="2900" dirty="0" smtClean="0">
              <a:latin typeface="Calibri" pitchFamily="34" charset="0"/>
            </a:endParaRP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	Fredag -   frokost, lunch og middag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	Lørdag -   frokost, lunch, middag og grilling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	Søndag -  frokost og lunch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  <a:sym typeface="Wingdings"/>
              </a:rPr>
              <a:t> 	</a:t>
            </a:r>
            <a:r>
              <a:rPr lang="nb-NO" dirty="0" smtClean="0">
                <a:latin typeface="Calibri" pitchFamily="34" charset="0"/>
              </a:rPr>
              <a:t>Lokal busstransport mellom bane/skole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  <a:sym typeface="Wingdings"/>
              </a:rPr>
              <a:t>	</a:t>
            </a:r>
            <a:r>
              <a:rPr lang="nb-NO" dirty="0" smtClean="0">
                <a:latin typeface="Calibri" pitchFamily="34" charset="0"/>
              </a:rPr>
              <a:t>Trenere og støtteapparat inkludert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  <a:sym typeface="Wingdings"/>
              </a:rPr>
              <a:t>   </a:t>
            </a:r>
            <a:r>
              <a:rPr lang="nb-NO" dirty="0" smtClean="0">
                <a:latin typeface="Calibri" pitchFamily="34" charset="0"/>
              </a:rPr>
              <a:t>Lørdag grillkveld m/foresatte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  <a:sym typeface="Wingdings"/>
              </a:rPr>
              <a:t>   </a:t>
            </a:r>
            <a:r>
              <a:rPr lang="nb-NO" dirty="0" smtClean="0">
                <a:latin typeface="Calibri" pitchFamily="34" charset="0"/>
              </a:rPr>
              <a:t>Frukt/drikke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  <a:sym typeface="Wingdings"/>
              </a:rPr>
              <a:t>   </a:t>
            </a:r>
            <a:r>
              <a:rPr lang="nb-NO" dirty="0" smtClean="0">
                <a:latin typeface="Calibri" pitchFamily="34" charset="0"/>
              </a:rPr>
              <a:t>En fantastisk gjeng på tur!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                 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Spillerne er forsikret via NIF/NFF</a:t>
            </a:r>
            <a:endParaRPr lang="nb-NO" dirty="0">
              <a:latin typeface="Calibri" pitchFamily="34" charset="0"/>
            </a:endParaRPr>
          </a:p>
        </p:txBody>
      </p:sp>
      <p:sp>
        <p:nvSpPr>
          <p:cNvPr id="7" name="Plassholder for innhold 3"/>
          <p:cNvSpPr txBox="1">
            <a:spLocks/>
          </p:cNvSpPr>
          <p:nvPr/>
        </p:nvSpPr>
        <p:spPr>
          <a:xfrm rot="510741">
            <a:off x="4474008" y="1777194"/>
            <a:ext cx="4511245" cy="4130569"/>
          </a:xfrm>
          <a:prstGeom prst="rect">
            <a:avLst/>
          </a:prstGeom>
          <a:solidFill>
            <a:srgbClr val="00B050"/>
          </a:solidFill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nb-NO" sz="3200" b="1" dirty="0" smtClean="0">
                <a:solidFill>
                  <a:schemeClr val="bg1"/>
                </a:solidFill>
              </a:rPr>
              <a:t>Kostnader</a:t>
            </a:r>
            <a:r>
              <a:rPr kumimoji="0" lang="nb-N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/inntekter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 /spillerpåmelding og buss</a:t>
            </a:r>
            <a:r>
              <a:rPr lang="nb-NO" sz="3200" noProof="0" dirty="0" smtClean="0">
                <a:solidFill>
                  <a:schemeClr val="bg1"/>
                </a:solidFill>
              </a:rPr>
              <a:t>          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100.560,-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Grillmat, drikke, frukt mm                  -7640,-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Kostnader                      	          108.200,-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Egenandel spillere                           +58.000,-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Dugnad kakesalget                          +23.000,-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Konto team 2002                            +20.000,-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Klubb ___                                        +7.200,-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Inntekter			         108.200,-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b-N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nb-NO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108012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Overnatting     </a:t>
            </a:r>
            <a:r>
              <a:rPr lang="nb-NO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Taserudskolan (</a:t>
            </a:r>
            <a:r>
              <a:rPr lang="sv-SE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Taserudsgymnasiet)</a:t>
            </a:r>
            <a:r>
              <a:rPr lang="nb-NO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nb-NO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nb-NO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r>
              <a:rPr lang="nb-NO" sz="22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Jägaregatan 8, 671 81 Arvika</a:t>
            </a:r>
            <a:br>
              <a:rPr lang="nb-NO" sz="22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nb-NO" sz="22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089648" cy="5149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Nordstrand 2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Boende på Taserudskolan </a:t>
            </a:r>
            <a:r>
              <a:rPr lang="nb-NO" u="sng" dirty="0" smtClean="0">
                <a:latin typeface="Calibri" pitchFamily="34" charset="0"/>
              </a:rPr>
              <a:t>rom 2 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Antall personer: 14 </a:t>
            </a:r>
            <a:br>
              <a:rPr lang="nb-NO" dirty="0" smtClean="0">
                <a:latin typeface="Calibri" pitchFamily="34" charset="0"/>
              </a:rPr>
            </a:br>
            <a:endParaRPr lang="nb-NO" dirty="0" smtClean="0">
              <a:latin typeface="Calibri" pitchFamily="34" charset="0"/>
            </a:endParaRPr>
          </a:p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Nordstrand 1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Boende på Taserudskolan </a:t>
            </a:r>
            <a:r>
              <a:rPr lang="nb-NO" u="sng" dirty="0" smtClean="0">
                <a:latin typeface="Calibri" pitchFamily="34" charset="0"/>
              </a:rPr>
              <a:t>rom 3 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Antall personer: 14 </a:t>
            </a:r>
          </a:p>
          <a:p>
            <a:pPr>
              <a:buNone/>
            </a:pPr>
            <a:endParaRPr lang="nb-NO" dirty="0" smtClean="0">
              <a:latin typeface="Calibri" pitchFamily="34" charset="0"/>
            </a:endParaRPr>
          </a:p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Nordstrand 3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Boende på Taserudskolan </a:t>
            </a:r>
            <a:r>
              <a:rPr lang="nb-NO" u="sng" dirty="0" smtClean="0">
                <a:latin typeface="Calibri" pitchFamily="34" charset="0"/>
              </a:rPr>
              <a:t>rom 5 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Antall personer: 13 </a:t>
            </a:r>
            <a:br>
              <a:rPr lang="nb-NO" dirty="0" smtClean="0">
                <a:latin typeface="Calibri" pitchFamily="34" charset="0"/>
              </a:rPr>
            </a:br>
            <a:endParaRPr lang="nb-NO" dirty="0" smtClean="0">
              <a:latin typeface="Calibri" pitchFamily="34" charset="0"/>
            </a:endParaRP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/>
            </a:r>
            <a:br>
              <a:rPr lang="nb-NO" dirty="0" smtClean="0">
                <a:latin typeface="Calibri" pitchFamily="34" charset="0"/>
              </a:rPr>
            </a:br>
            <a:endParaRPr lang="nb-NO" dirty="0" smtClean="0">
              <a:latin typeface="Calibri" pitchFamily="34" charset="0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932040" y="1447800"/>
            <a:ext cx="375095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Nordstrand  5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Boende på Taserudskolan </a:t>
            </a:r>
            <a:r>
              <a:rPr lang="nb-NO" u="sng" dirty="0" smtClean="0">
                <a:latin typeface="Calibri" pitchFamily="34" charset="0"/>
              </a:rPr>
              <a:t>rom 4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Antall personer: 12</a:t>
            </a:r>
            <a:br>
              <a:rPr lang="nb-NO" dirty="0" smtClean="0">
                <a:latin typeface="Calibri" pitchFamily="34" charset="0"/>
              </a:rPr>
            </a:br>
            <a:endParaRPr lang="nb-NO" dirty="0" smtClean="0">
              <a:latin typeface="Calibri" pitchFamily="34" charset="0"/>
            </a:endParaRPr>
          </a:p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Nordstrand  6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Boende på Taserudskolan </a:t>
            </a:r>
            <a:r>
              <a:rPr lang="nb-NO" u="sng" dirty="0" smtClean="0">
                <a:latin typeface="Calibri" pitchFamily="34" charset="0"/>
              </a:rPr>
              <a:t>rom 4 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Antall personer: 13 </a:t>
            </a:r>
          </a:p>
          <a:p>
            <a:pPr>
              <a:buNone/>
            </a:pPr>
            <a:endParaRPr lang="nb-NO" dirty="0" smtClean="0">
              <a:latin typeface="Calibri" pitchFamily="34" charset="0"/>
            </a:endParaRPr>
          </a:p>
          <a:p>
            <a:pPr>
              <a:buNone/>
            </a:pPr>
            <a:r>
              <a:rPr lang="nb-NO" b="1" dirty="0" smtClean="0">
                <a:latin typeface="Calibri" pitchFamily="34" charset="0"/>
              </a:rPr>
              <a:t>Nordstrand 4 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Boende på Taserudskolan </a:t>
            </a:r>
            <a:r>
              <a:rPr lang="nb-NO" u="sng" dirty="0" smtClean="0">
                <a:latin typeface="Calibri" pitchFamily="34" charset="0"/>
              </a:rPr>
              <a:t>rom 5 </a:t>
            </a:r>
          </a:p>
          <a:p>
            <a:pPr>
              <a:buNone/>
            </a:pPr>
            <a:r>
              <a:rPr lang="nb-NO" dirty="0" smtClean="0">
                <a:latin typeface="Calibri" pitchFamily="34" charset="0"/>
              </a:rPr>
              <a:t>Antall personer: 10 </a:t>
            </a:r>
            <a:br>
              <a:rPr lang="nb-NO" dirty="0" smtClean="0">
                <a:latin typeface="Calibri" pitchFamily="34" charset="0"/>
              </a:rPr>
            </a:br>
            <a:endParaRPr lang="nb-NO" dirty="0" smtClean="0">
              <a:latin typeface="Calibri" pitchFamily="34" charset="0"/>
            </a:endParaRPr>
          </a:p>
          <a:p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899592" y="3933056"/>
            <a:ext cx="756084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4788024" y="1412776"/>
            <a:ext cx="3744416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899592" y="2636912"/>
            <a:ext cx="360040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899592" y="1412776"/>
            <a:ext cx="360040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Måltider</a:t>
            </a:r>
            <a:br>
              <a:rPr lang="nb-NO" dirty="0" smtClean="0"/>
            </a:br>
            <a:endParaRPr lang="nb-NO" sz="2200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1F2E-E657-4348-9DB6-7AEAAC049831}" type="datetime1">
              <a:rPr lang="nb-NO" smtClean="0"/>
              <a:pPr/>
              <a:t>05.06.2014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Arvika Cup 2014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4788024" y="188640"/>
            <a:ext cx="3744416" cy="973088"/>
          </a:xfrm>
          <a:ln>
            <a:noFill/>
          </a:ln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nb-NO" sz="5600" dirty="0" smtClean="0">
              <a:latin typeface="Calibri" pitchFamily="34" charset="0"/>
            </a:endParaRPr>
          </a:p>
          <a:p>
            <a:pPr>
              <a:buNone/>
            </a:pPr>
            <a:endParaRPr lang="nb-NO" sz="2200" dirty="0" smtClean="0"/>
          </a:p>
          <a:p>
            <a:endParaRPr lang="nb-NO" dirty="0"/>
          </a:p>
        </p:txBody>
      </p:sp>
      <p:sp>
        <p:nvSpPr>
          <p:cNvPr id="9" name="Plassholder for innhold 3"/>
          <p:cNvSpPr txBox="1">
            <a:spLocks/>
          </p:cNvSpPr>
          <p:nvPr/>
        </p:nvSpPr>
        <p:spPr>
          <a:xfrm>
            <a:off x="827584" y="1196752"/>
            <a:ext cx="5976664" cy="48965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Frokost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06:30-09:00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Fredag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Frukost</a:t>
            </a:r>
            <a:endParaRPr kumimoji="0" lang="nb-NO" sz="1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Lördag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Frukost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Söndag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Frukost</a:t>
            </a:r>
            <a:endParaRPr kumimoji="0" lang="nb-NO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Lunch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10:30-14:30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Fredag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Köttbullar, sås, potatis samt Lingon &amp; gurka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Lördag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Spagetti och köttfärssås. Pizzasallad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Söndag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Korvstoganoff &amp; ris samt majs</a:t>
            </a:r>
            <a:endParaRPr kumimoji="0" lang="nb-NO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Middag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15:30-19:30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Torsdag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 Vi griller pølser/hamburgere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Fredag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Pasta &amp; kalkonsås samt färska tomater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Lördag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Köttfärsås &amp; spaghetti samt pizzasallad/grillkveld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Allergikere/gluten /melk mm </a:t>
            </a:r>
            <a:r>
              <a:rPr kumimoji="0" lang="nb-NO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alternativ mat. 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5724128" y="836712"/>
            <a:ext cx="26642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5000" dirty="0" smtClean="0">
                <a:solidFill>
                  <a:srgbClr val="FFC000"/>
                </a:solidFill>
                <a:sym typeface="Webdings"/>
              </a:rPr>
              <a:t></a:t>
            </a:r>
            <a:endParaRPr lang="nb-NO" sz="1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llighet">
  <a:themeElements>
    <a:clrScheme name="Billighe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illighet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illighe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786</Words>
  <Application>Microsoft Office PowerPoint</Application>
  <PresentationFormat>Skjermfremvisning (4:3)</PresentationFormat>
  <Paragraphs>530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28</vt:i4>
      </vt:variant>
    </vt:vector>
  </HeadingPairs>
  <TitlesOfParts>
    <vt:vector size="30" baseType="lpstr">
      <vt:lpstr>Office-tema</vt:lpstr>
      <vt:lpstr>Billighet</vt:lpstr>
      <vt:lpstr>Lysbilde 1</vt:lpstr>
      <vt:lpstr>Lysbilde 2</vt:lpstr>
      <vt:lpstr>Kort om  Arvika Cup</vt:lpstr>
      <vt:lpstr>Lysbilde 4</vt:lpstr>
      <vt:lpstr>Lysbilde 5</vt:lpstr>
      <vt:lpstr>Lysbilde 6</vt:lpstr>
      <vt:lpstr>Hva dekker egentlig   egenandelen på 1000,-?</vt:lpstr>
      <vt:lpstr>   Overnatting     Taserudskolan (Taserudsgymnasiet)                                                  Jägaregatan 8, 671 81 Arvika </vt:lpstr>
      <vt:lpstr>Måltider </vt:lpstr>
      <vt:lpstr>Reisedagene </vt:lpstr>
      <vt:lpstr> Forslag pakkeliste spillere Vi pakker maks 2 kolli  Alle bager/koffertser/sekker må merkes med navn, klubb og mobilnummer</vt:lpstr>
      <vt:lpstr> Pakkeliste +</vt:lpstr>
      <vt:lpstr>Kontaktpersoner Til nødsbruk</vt:lpstr>
      <vt:lpstr>Teltet til Team 2002</vt:lpstr>
      <vt:lpstr>SMS resultatservice alle kamper</vt:lpstr>
      <vt:lpstr>Husker dere kampene i 2013?</vt:lpstr>
      <vt:lpstr>Lysbilde 17</vt:lpstr>
      <vt:lpstr>Lysbilde 18</vt:lpstr>
      <vt:lpstr>Torsdag</vt:lpstr>
      <vt:lpstr>Fredag</vt:lpstr>
      <vt:lpstr>Lørdag</vt:lpstr>
      <vt:lpstr>Søndag</vt:lpstr>
      <vt:lpstr>Lysbilde 23</vt:lpstr>
      <vt:lpstr>Lysbilde 24</vt:lpstr>
      <vt:lpstr>Reiseregler</vt:lpstr>
      <vt:lpstr>Lysbilde 26</vt:lpstr>
      <vt:lpstr>Fair play er vår holdning!</vt:lpstr>
      <vt:lpstr>Foreldrevettreglene!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Tron Mathisen</dc:creator>
  <cp:lastModifiedBy>OPPSAL-WEB</cp:lastModifiedBy>
  <cp:revision>201</cp:revision>
  <dcterms:created xsi:type="dcterms:W3CDTF">2010-06-22T07:51:52Z</dcterms:created>
  <dcterms:modified xsi:type="dcterms:W3CDTF">2014-06-05T18:46:05Z</dcterms:modified>
</cp:coreProperties>
</file>