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5"/>
  </p:notesMasterIdLst>
  <p:sldIdLst>
    <p:sldId id="256" r:id="rId3"/>
    <p:sldId id="257" r:id="rId4"/>
    <p:sldId id="281" r:id="rId5"/>
    <p:sldId id="291" r:id="rId6"/>
    <p:sldId id="283" r:id="rId7"/>
    <p:sldId id="284" r:id="rId8"/>
    <p:sldId id="292" r:id="rId9"/>
    <p:sldId id="293" r:id="rId10"/>
    <p:sldId id="294" r:id="rId11"/>
    <p:sldId id="268" r:id="rId12"/>
    <p:sldId id="288" r:id="rId13"/>
    <p:sldId id="276" r:id="rId14"/>
    <p:sldId id="286" r:id="rId15"/>
    <p:sldId id="285" r:id="rId16"/>
    <p:sldId id="287" r:id="rId17"/>
    <p:sldId id="295" r:id="rId18"/>
    <p:sldId id="296" r:id="rId19"/>
    <p:sldId id="299" r:id="rId20"/>
    <p:sldId id="300" r:id="rId21"/>
    <p:sldId id="297" r:id="rId22"/>
    <p:sldId id="298" r:id="rId23"/>
    <p:sldId id="301" r:id="rId24"/>
  </p:sldIdLst>
  <p:sldSz cx="10693400" cy="7556500"/>
  <p:notesSz cx="6858000" cy="9144000"/>
  <p:custDataLst>
    <p:tags r:id="rId26"/>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0" autoAdjust="0"/>
    <p:restoredTop sz="94677"/>
  </p:normalViewPr>
  <p:slideViewPr>
    <p:cSldViewPr snapToGrid="0" snapToObjects="1">
      <p:cViewPr varScale="1">
        <p:scale>
          <a:sx n="79" d="100"/>
          <a:sy n="79" d="100"/>
        </p:scale>
        <p:origin x="98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1.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'Ark1'!$A$2:$A$12</cx:f>
        <cx:lvl ptCount="11">
          <cx:pt idx="0">juli</cx:pt>
          <cx:pt idx="1">juni</cx:pt>
          <cx:pt idx="2">mai</cx:pt>
          <cx:pt idx="3">april</cx:pt>
          <cx:pt idx="4">mars</cx:pt>
          <cx:pt idx="5">februar</cx:pt>
          <cx:pt idx="6">januar</cx:pt>
          <cx:pt idx="7">desember</cx:pt>
          <cx:pt idx="8">oktober</cx:pt>
          <cx:pt idx="9">september</cx:pt>
          <cx:pt idx="10">august</cx:pt>
        </cx:lvl>
      </cx:strDim>
      <cx:numDim type="size">
        <cx:f>'Ark1'!$B$2:$B$12</cx:f>
        <cx:lvl ptCount="11" formatCode="Standard">
          <cx:pt idx="0">1</cx:pt>
          <cx:pt idx="1">1</cx:pt>
          <cx:pt idx="2">1</cx:pt>
          <cx:pt idx="3">1</cx:pt>
          <cx:pt idx="4">1</cx:pt>
          <cx:pt idx="5">1</cx:pt>
          <cx:pt idx="6">1</cx:pt>
          <cx:pt idx="7">1</cx:pt>
          <cx:pt idx="8">1</cx:pt>
          <cx:pt idx="9">1</cx:pt>
          <cx:pt idx="10">1</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0" i="0" u="none" strike="noStrike" kern="1200" spc="0" baseline="0">
                <a:solidFill>
                  <a:srgbClr val="000000">
                    <a:lumMod val="65000"/>
                    <a:lumOff val="35000"/>
                  </a:srgbClr>
                </a:solidFill>
                <a:latin typeface="+mn-lt"/>
                <a:ea typeface="+mn-ea"/>
                <a:cs typeface="+mn-cs"/>
              </a:defRPr>
            </a:pPr>
            <a:r>
              <a:rPr kumimoji="0" lang="en-US" sz="1862" b="0" i="0" u="none" strike="noStrike" kern="1200" cap="none" spc="0" normalizeH="0" baseline="0" noProof="0" dirty="0" err="1">
                <a:ln>
                  <a:noFill/>
                </a:ln>
                <a:solidFill>
                  <a:srgbClr val="000000">
                    <a:lumMod val="65000"/>
                    <a:lumOff val="35000"/>
                  </a:srgbClr>
                </a:solidFill>
                <a:effectLst/>
                <a:uLnTx/>
                <a:uFillTx/>
                <a:latin typeface="Helvetica"/>
                <a:cs typeface="Helvetica"/>
              </a:rPr>
              <a:t>Måned</a:t>
            </a:r>
            <a:endParaRPr lang="en-US" dirty="0"/>
          </a:p>
        </cx:rich>
      </cx:tx>
    </cx:title>
    <cx:plotArea>
      <cx:plotAreaRegion>
        <cx:series layoutId="sunburst" uniqueId="{17409408-FB18-43E0-9A72-112E67A29932}">
          <cx:tx>
            <cx:txData>
              <cx:f>'Ark1'!$B$1</cx:f>
              <cx:v>Kolonne1</cx:v>
            </cx:txData>
          </cx:tx>
          <cx:dataLabels pos="ctr"/>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3">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lt1"/>
    </cs:fontRef>
    <cs:spPr>
      <a:solidFill>
        <a:schemeClr val="dk1">
          <a:lumMod val="65000"/>
          <a:lumOff val="35000"/>
          <a:alpha val="75000"/>
        </a:schemeClr>
      </a:solidFill>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ln>
        <a:solidFill>
          <a:schemeClr val="lt1"/>
        </a:solidFill>
      </a:ln>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1197"/>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22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xfrm>
            <a:off x="1143000" y="685800"/>
            <a:ext cx="4572000" cy="3429000"/>
          </a:xfrm>
          <a:prstGeom prst="rect">
            <a:avLst/>
          </a:prstGeom>
        </p:spPr>
        <p:txBody>
          <a:bodyPr/>
          <a:lstStyle/>
          <a:p>
            <a:endParaRPr/>
          </a:p>
        </p:txBody>
      </p:sp>
      <p:sp>
        <p:nvSpPr>
          <p:cNvPr id="58" name="Shape 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685800"/>
            <a:ext cx="48514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1108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bk object 18"/>
          <p:cNvSpPr/>
          <p:nvPr/>
        </p:nvSpPr>
        <p:spPr>
          <a:xfrm>
            <a:off x="8229600" y="356616"/>
            <a:ext cx="1687067" cy="1271015"/>
          </a:xfrm>
          <a:prstGeom prst="rect">
            <a:avLst/>
          </a:prstGeom>
          <a:blipFill>
            <a:blip r:embed="rId2"/>
            <a:stretch>
              <a:fillRect/>
            </a:stretch>
          </a:blipFill>
          <a:ln w="12700">
            <a:miter lim="400000"/>
          </a:ln>
        </p:spPr>
        <p:txBody>
          <a:bodyPr lIns="45719" rIns="45719"/>
          <a:lstStyle/>
          <a:p>
            <a:endParaRPr/>
          </a:p>
        </p:txBody>
      </p:sp>
      <p:sp>
        <p:nvSpPr>
          <p:cNvPr id="14" name="Titteltekst"/>
          <p:cNvSpPr txBox="1">
            <a:spLocks noGrp="1"/>
          </p:cNvSpPr>
          <p:nvPr>
            <p:ph type="title"/>
          </p:nvPr>
        </p:nvSpPr>
        <p:spPr>
          <a:xfrm>
            <a:off x="1249150" y="2946416"/>
            <a:ext cx="8195099" cy="527051"/>
          </a:xfrm>
          <a:prstGeom prst="rect">
            <a:avLst/>
          </a:prstGeom>
        </p:spPr>
        <p:txBody>
          <a:bodyPr>
            <a:normAutofit/>
          </a:bodyPr>
          <a:lstStyle/>
          <a:p>
            <a:r>
              <a:t>Titteltekst</a:t>
            </a:r>
          </a:p>
        </p:txBody>
      </p:sp>
      <p:sp>
        <p:nvSpPr>
          <p:cNvPr id="15" name="Brødtekst nivå én…"/>
          <p:cNvSpPr txBox="1">
            <a:spLocks noGrp="1"/>
          </p:cNvSpPr>
          <p:nvPr>
            <p:ph type="body" sz="quarter" idx="1"/>
          </p:nvPr>
        </p:nvSpPr>
        <p:spPr>
          <a:xfrm>
            <a:off x="1604010" y="4235196"/>
            <a:ext cx="7485381" cy="1890713"/>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1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13054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teltekst"/>
          <p:cNvSpPr txBox="1">
            <a:spLocks noGrp="1"/>
          </p:cNvSpPr>
          <p:nvPr>
            <p:ph type="title"/>
          </p:nvPr>
        </p:nvSpPr>
        <p:spPr>
          <a:xfrm>
            <a:off x="1249150" y="558216"/>
            <a:ext cx="8195099" cy="1014732"/>
          </a:xfrm>
          <a:prstGeom prst="rect">
            <a:avLst/>
          </a:prstGeom>
        </p:spPr>
        <p:txBody>
          <a:bodyPr>
            <a:normAutofit/>
          </a:bodyPr>
          <a:lstStyle/>
          <a:p>
            <a:r>
              <a:t>Titteltekst</a:t>
            </a:r>
          </a:p>
        </p:txBody>
      </p:sp>
      <p:sp>
        <p:nvSpPr>
          <p:cNvPr id="24" name="Brødtekst nivå én…"/>
          <p:cNvSpPr txBox="1">
            <a:spLocks noGrp="1"/>
          </p:cNvSpPr>
          <p:nvPr>
            <p:ph type="body" sz="half" idx="1"/>
          </p:nvPr>
        </p:nvSpPr>
        <p:spPr>
          <a:xfrm>
            <a:off x="1104376" y="2152394"/>
            <a:ext cx="8484646" cy="2967354"/>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25"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2" name="bk object 18"/>
          <p:cNvSpPr/>
          <p:nvPr/>
        </p:nvSpPr>
        <p:spPr>
          <a:xfrm>
            <a:off x="8229600" y="356616"/>
            <a:ext cx="1687067" cy="1271015"/>
          </a:xfrm>
          <a:prstGeom prst="rect">
            <a:avLst/>
          </a:prstGeom>
          <a:blipFill>
            <a:blip r:embed="rId2"/>
            <a:stretch>
              <a:fillRect/>
            </a:stretch>
          </a:blipFill>
          <a:ln w="12700">
            <a:miter lim="400000"/>
          </a:ln>
        </p:spPr>
        <p:txBody>
          <a:bodyPr lIns="45719" rIns="45719"/>
          <a:lstStyle/>
          <a:p>
            <a:endParaRPr/>
          </a:p>
        </p:txBody>
      </p:sp>
      <p:sp>
        <p:nvSpPr>
          <p:cNvPr id="33" name="bk object 19"/>
          <p:cNvSpPr/>
          <p:nvPr/>
        </p:nvSpPr>
        <p:spPr>
          <a:xfrm>
            <a:off x="772667" y="6708647"/>
            <a:ext cx="9144001" cy="1"/>
          </a:xfrm>
          <a:prstGeom prst="line">
            <a:avLst/>
          </a:prstGeom>
          <a:ln w="9143">
            <a:solidFill>
              <a:srgbClr val="497EBA"/>
            </a:solidFill>
          </a:ln>
        </p:spPr>
        <p:txBody>
          <a:bodyPr lIns="45719" rIns="45719"/>
          <a:lstStyle/>
          <a:p>
            <a:endParaRPr/>
          </a:p>
        </p:txBody>
      </p:sp>
      <p:sp>
        <p:nvSpPr>
          <p:cNvPr id="34" name="Titteltekst"/>
          <p:cNvSpPr txBox="1">
            <a:spLocks noGrp="1"/>
          </p:cNvSpPr>
          <p:nvPr>
            <p:ph type="title"/>
          </p:nvPr>
        </p:nvSpPr>
        <p:spPr>
          <a:xfrm>
            <a:off x="1249150" y="558216"/>
            <a:ext cx="8195099" cy="1014732"/>
          </a:xfrm>
          <a:prstGeom prst="rect">
            <a:avLst/>
          </a:prstGeom>
        </p:spPr>
        <p:txBody>
          <a:bodyPr>
            <a:normAutofit/>
          </a:bodyPr>
          <a:lstStyle/>
          <a:p>
            <a:r>
              <a:t>Titteltekst</a:t>
            </a:r>
          </a:p>
        </p:txBody>
      </p:sp>
      <p:sp>
        <p:nvSpPr>
          <p:cNvPr id="35" name="Brødtekst nivå én…"/>
          <p:cNvSpPr txBox="1">
            <a:spLocks noGrp="1"/>
          </p:cNvSpPr>
          <p:nvPr>
            <p:ph type="body" sz="half" idx="1"/>
          </p:nvPr>
        </p:nvSpPr>
        <p:spPr>
          <a:xfrm>
            <a:off x="534669" y="1739455"/>
            <a:ext cx="4651630" cy="4991482"/>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3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3" name="Titteltekst"/>
          <p:cNvSpPr txBox="1">
            <a:spLocks noGrp="1"/>
          </p:cNvSpPr>
          <p:nvPr>
            <p:ph type="title"/>
          </p:nvPr>
        </p:nvSpPr>
        <p:spPr>
          <a:xfrm>
            <a:off x="1249150" y="558216"/>
            <a:ext cx="8195099" cy="1014732"/>
          </a:xfrm>
          <a:prstGeom prst="rect">
            <a:avLst/>
          </a:prstGeom>
        </p:spPr>
        <p:txBody>
          <a:bodyPr>
            <a:normAutofit/>
          </a:bodyPr>
          <a:lstStyle/>
          <a:p>
            <a:r>
              <a:t>Titteltekst</a:t>
            </a:r>
          </a:p>
        </p:txBody>
      </p:sp>
      <p:sp>
        <p:nvSpPr>
          <p:cNvPr id="44"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bk object 18"/>
          <p:cNvSpPr/>
          <p:nvPr/>
        </p:nvSpPr>
        <p:spPr>
          <a:xfrm>
            <a:off x="8229600" y="356616"/>
            <a:ext cx="1687067" cy="1271015"/>
          </a:xfrm>
          <a:prstGeom prst="rect">
            <a:avLst/>
          </a:prstGeom>
          <a:blipFill>
            <a:blip r:embed="rId2"/>
            <a:stretch>
              <a:fillRect/>
            </a:stretch>
          </a:blipFill>
          <a:ln w="12700">
            <a:miter lim="400000"/>
          </a:ln>
        </p:spPr>
        <p:txBody>
          <a:bodyPr lIns="45719" rIns="45719"/>
          <a:lstStyle/>
          <a:p>
            <a:endParaRPr/>
          </a:p>
        </p:txBody>
      </p:sp>
      <p:sp>
        <p:nvSpPr>
          <p:cNvPr id="14" name="Titteltekst"/>
          <p:cNvSpPr txBox="1">
            <a:spLocks noGrp="1"/>
          </p:cNvSpPr>
          <p:nvPr>
            <p:ph type="title"/>
          </p:nvPr>
        </p:nvSpPr>
        <p:spPr>
          <a:xfrm>
            <a:off x="1249150" y="2946416"/>
            <a:ext cx="8195099" cy="527051"/>
          </a:xfrm>
          <a:prstGeom prst="rect">
            <a:avLst/>
          </a:prstGeom>
        </p:spPr>
        <p:txBody>
          <a:bodyPr>
            <a:normAutofit/>
          </a:bodyPr>
          <a:lstStyle/>
          <a:p>
            <a:r>
              <a:t>Titteltekst</a:t>
            </a:r>
          </a:p>
        </p:txBody>
      </p:sp>
      <p:sp>
        <p:nvSpPr>
          <p:cNvPr id="15" name="Brødtekst nivå én…"/>
          <p:cNvSpPr txBox="1">
            <a:spLocks noGrp="1"/>
          </p:cNvSpPr>
          <p:nvPr>
            <p:ph type="body" sz="quarter" idx="1"/>
          </p:nvPr>
        </p:nvSpPr>
        <p:spPr>
          <a:xfrm>
            <a:off x="1604010" y="4235196"/>
            <a:ext cx="7485381" cy="1890713"/>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1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597123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teltekst"/>
          <p:cNvSpPr txBox="1">
            <a:spLocks noGrp="1"/>
          </p:cNvSpPr>
          <p:nvPr>
            <p:ph type="title"/>
          </p:nvPr>
        </p:nvSpPr>
        <p:spPr>
          <a:xfrm>
            <a:off x="1249150" y="558216"/>
            <a:ext cx="8195099" cy="1014732"/>
          </a:xfrm>
          <a:prstGeom prst="rect">
            <a:avLst/>
          </a:prstGeom>
        </p:spPr>
        <p:txBody>
          <a:bodyPr>
            <a:normAutofit/>
          </a:bodyPr>
          <a:lstStyle/>
          <a:p>
            <a:r>
              <a:t>Titteltekst</a:t>
            </a:r>
          </a:p>
        </p:txBody>
      </p:sp>
      <p:sp>
        <p:nvSpPr>
          <p:cNvPr id="24" name="Brødtekst nivå én…"/>
          <p:cNvSpPr txBox="1">
            <a:spLocks noGrp="1"/>
          </p:cNvSpPr>
          <p:nvPr>
            <p:ph type="body" sz="half" idx="1"/>
          </p:nvPr>
        </p:nvSpPr>
        <p:spPr>
          <a:xfrm>
            <a:off x="1104376" y="2152394"/>
            <a:ext cx="8484646" cy="2967354"/>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25"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249478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2" name="bk object 18"/>
          <p:cNvSpPr/>
          <p:nvPr/>
        </p:nvSpPr>
        <p:spPr>
          <a:xfrm>
            <a:off x="8229600" y="356616"/>
            <a:ext cx="1687067" cy="1271015"/>
          </a:xfrm>
          <a:prstGeom prst="rect">
            <a:avLst/>
          </a:prstGeom>
          <a:blipFill>
            <a:blip r:embed="rId2"/>
            <a:stretch>
              <a:fillRect/>
            </a:stretch>
          </a:blipFill>
          <a:ln w="12700">
            <a:miter lim="400000"/>
          </a:ln>
        </p:spPr>
        <p:txBody>
          <a:bodyPr lIns="45719" rIns="45719"/>
          <a:lstStyle/>
          <a:p>
            <a:endParaRPr/>
          </a:p>
        </p:txBody>
      </p:sp>
      <p:sp>
        <p:nvSpPr>
          <p:cNvPr id="33" name="bk object 19"/>
          <p:cNvSpPr/>
          <p:nvPr/>
        </p:nvSpPr>
        <p:spPr>
          <a:xfrm>
            <a:off x="772667" y="6708647"/>
            <a:ext cx="9144001" cy="1"/>
          </a:xfrm>
          <a:prstGeom prst="line">
            <a:avLst/>
          </a:prstGeom>
          <a:ln w="9143">
            <a:solidFill>
              <a:srgbClr val="497EBA"/>
            </a:solidFill>
          </a:ln>
        </p:spPr>
        <p:txBody>
          <a:bodyPr lIns="45719" rIns="45719"/>
          <a:lstStyle/>
          <a:p>
            <a:endParaRPr/>
          </a:p>
        </p:txBody>
      </p:sp>
      <p:sp>
        <p:nvSpPr>
          <p:cNvPr id="34" name="Titteltekst"/>
          <p:cNvSpPr txBox="1">
            <a:spLocks noGrp="1"/>
          </p:cNvSpPr>
          <p:nvPr>
            <p:ph type="title"/>
          </p:nvPr>
        </p:nvSpPr>
        <p:spPr>
          <a:xfrm>
            <a:off x="1249150" y="558216"/>
            <a:ext cx="8195099" cy="1014732"/>
          </a:xfrm>
          <a:prstGeom prst="rect">
            <a:avLst/>
          </a:prstGeom>
        </p:spPr>
        <p:txBody>
          <a:bodyPr>
            <a:normAutofit/>
          </a:bodyPr>
          <a:lstStyle/>
          <a:p>
            <a:r>
              <a:t>Titteltekst</a:t>
            </a:r>
          </a:p>
        </p:txBody>
      </p:sp>
      <p:sp>
        <p:nvSpPr>
          <p:cNvPr id="35" name="Brødtekst nivå én…"/>
          <p:cNvSpPr txBox="1">
            <a:spLocks noGrp="1"/>
          </p:cNvSpPr>
          <p:nvPr>
            <p:ph type="body" sz="half" idx="1"/>
          </p:nvPr>
        </p:nvSpPr>
        <p:spPr>
          <a:xfrm>
            <a:off x="534669" y="1739455"/>
            <a:ext cx="4651630" cy="4991482"/>
          </a:xfrm>
          <a:prstGeom prst="rect">
            <a:avLst/>
          </a:prstGeom>
        </p:spPr>
        <p:txBody>
          <a:bodyP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3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87052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3" name="Titteltekst"/>
          <p:cNvSpPr txBox="1">
            <a:spLocks noGrp="1"/>
          </p:cNvSpPr>
          <p:nvPr>
            <p:ph type="title"/>
          </p:nvPr>
        </p:nvSpPr>
        <p:spPr>
          <a:xfrm>
            <a:off x="1249150" y="558216"/>
            <a:ext cx="8195099" cy="1014732"/>
          </a:xfrm>
          <a:prstGeom prst="rect">
            <a:avLst/>
          </a:prstGeom>
        </p:spPr>
        <p:txBody>
          <a:bodyPr>
            <a:normAutofit/>
          </a:bodyPr>
          <a:lstStyle/>
          <a:p>
            <a:r>
              <a:t>Titteltekst</a:t>
            </a:r>
          </a:p>
        </p:txBody>
      </p:sp>
      <p:sp>
        <p:nvSpPr>
          <p:cNvPr id="44"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452432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vmlDrawing" Target="../drawings/vmlDrawing2.v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62B49E-5218-42FA-8CF2-D0E13A340040}"/>
              </a:ext>
            </a:extLst>
          </p:cNvPr>
          <p:cNvGraphicFramePr>
            <a:graphicFrameLocks noChangeAspect="1"/>
          </p:cNvGraphicFramePr>
          <p:nvPr userDrawn="1">
            <p:custDataLst>
              <p:tags r:id="rId8"/>
            </p:custDataLst>
            <p:extLst>
              <p:ext uri="{D42A27DB-BD31-4B8C-83A1-F6EECF244321}">
                <p14:modId xmlns:p14="http://schemas.microsoft.com/office/powerpoint/2010/main" val="3921505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8" name="think-cell Slide" r:id="rId9" imgW="305" imgH="336" progId="TCLayout.ActiveDocument.1">
                  <p:embed/>
                </p:oleObj>
              </mc:Choice>
              <mc:Fallback>
                <p:oleObj name="think-cell Slide" r:id="rId9" imgW="305" imgH="33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bk object 16"/>
          <p:cNvSpPr/>
          <p:nvPr/>
        </p:nvSpPr>
        <p:spPr>
          <a:xfrm>
            <a:off x="772667" y="350519"/>
            <a:ext cx="9144001" cy="6858001"/>
          </a:xfrm>
          <a:prstGeom prst="rect">
            <a:avLst/>
          </a:prstGeom>
          <a:blipFill>
            <a:blip r:embed="rId11"/>
            <a:stretch>
              <a:fillRect/>
            </a:stretch>
          </a:blipFill>
          <a:ln w="12700">
            <a:miter lim="400000"/>
          </a:ln>
        </p:spPr>
        <p:txBody>
          <a:bodyPr lIns="45719" rIns="45719"/>
          <a:lstStyle/>
          <a:p>
            <a:endParaRPr/>
          </a:p>
        </p:txBody>
      </p:sp>
      <p:sp>
        <p:nvSpPr>
          <p:cNvPr id="3" name="bk object 17"/>
          <p:cNvSpPr/>
          <p:nvPr/>
        </p:nvSpPr>
        <p:spPr>
          <a:xfrm>
            <a:off x="772667" y="6708647"/>
            <a:ext cx="9144001" cy="1"/>
          </a:xfrm>
          <a:prstGeom prst="line">
            <a:avLst/>
          </a:prstGeom>
          <a:ln w="9143">
            <a:solidFill>
              <a:srgbClr val="497EBA"/>
            </a:solidFill>
          </a:ln>
        </p:spPr>
        <p:txBody>
          <a:bodyPr lIns="45719" rIns="45719"/>
          <a:lstStyle/>
          <a:p>
            <a:endParaRPr/>
          </a:p>
        </p:txBody>
      </p:sp>
      <p:sp>
        <p:nvSpPr>
          <p:cNvPr id="4" name="Titteltekst"/>
          <p:cNvSpPr txBox="1">
            <a:spLocks noGrp="1"/>
          </p:cNvSpPr>
          <p:nvPr>
            <p:ph type="title"/>
          </p:nvPr>
        </p:nvSpPr>
        <p:spPr>
          <a:xfrm>
            <a:off x="534670" y="302609"/>
            <a:ext cx="9624060" cy="14605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Titteltekst</a:t>
            </a:r>
          </a:p>
        </p:txBody>
      </p:sp>
      <p:sp>
        <p:nvSpPr>
          <p:cNvPr id="5" name="Brødtekst nivå én…"/>
          <p:cNvSpPr txBox="1">
            <a:spLocks noGrp="1"/>
          </p:cNvSpPr>
          <p:nvPr>
            <p:ph type="body" idx="1"/>
          </p:nvPr>
        </p:nvSpPr>
        <p:spPr>
          <a:xfrm>
            <a:off x="534670" y="1763183"/>
            <a:ext cx="9624060" cy="57933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Brødtekst nivå én</a:t>
            </a:r>
          </a:p>
          <a:p>
            <a:pPr lvl="1"/>
            <a:r>
              <a:t>Brødtekst nivå to</a:t>
            </a:r>
          </a:p>
          <a:p>
            <a:pPr lvl="2"/>
            <a:r>
              <a:t>Brødtekst nivå tre</a:t>
            </a:r>
          </a:p>
          <a:p>
            <a:pPr lvl="3"/>
            <a:r>
              <a:t>Brødtekst nivå fire</a:t>
            </a:r>
          </a:p>
          <a:p>
            <a:pPr lvl="4"/>
            <a:r>
              <a:t>Brødtekst nivå fem</a:t>
            </a:r>
          </a:p>
        </p:txBody>
      </p:sp>
      <p:sp>
        <p:nvSpPr>
          <p:cNvPr id="6" name="Lysbildenummer"/>
          <p:cNvSpPr txBox="1">
            <a:spLocks noGrp="1"/>
          </p:cNvSpPr>
          <p:nvPr>
            <p:ph type="sldNum" sz="quarter" idx="2"/>
          </p:nvPr>
        </p:nvSpPr>
        <p:spPr>
          <a:xfrm>
            <a:off x="9187182" y="6810219"/>
            <a:ext cx="194857" cy="155779"/>
          </a:xfrm>
          <a:prstGeom prst="rect">
            <a:avLst/>
          </a:prstGeom>
          <a:ln w="12700">
            <a:miter lim="400000"/>
          </a:ln>
        </p:spPr>
        <p:txBody>
          <a:bodyPr wrap="none" lIns="0" tIns="0" rIns="0" bIns="0">
            <a:spAutoFit/>
          </a:bodyPr>
          <a:lstStyle>
            <a:lvl1pPr indent="102870">
              <a:lnSpc>
                <a:spcPts val="1200"/>
              </a:lnSpc>
              <a:defRPr sz="1200" spc="-5">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1pPr>
      <a:lvl2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2pPr>
      <a:lvl3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3pPr>
      <a:lvl4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4pPr>
      <a:lvl5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5pPr>
      <a:lvl6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6pPr>
      <a:lvl7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7pPr>
      <a:lvl8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8pPr>
      <a:lvl9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9pPr>
    </p:bodyStyle>
    <p:otherStyle>
      <a:lvl1pPr marL="0" marR="0" indent="10287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1pPr>
      <a:lvl2pPr marL="0" marR="0" indent="4572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2pPr>
      <a:lvl3pPr marL="0" marR="0" indent="9144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3pPr>
      <a:lvl4pPr marL="0" marR="0" indent="13716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4pPr>
      <a:lvl5pPr marL="0" marR="0" indent="18288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5pPr>
      <a:lvl6pPr marL="0" marR="0" indent="22860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6pPr>
      <a:lvl7pPr marL="0" marR="0" indent="27432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7pPr>
      <a:lvl8pPr marL="0" marR="0" indent="32004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8pPr>
      <a:lvl9pPr marL="0" marR="0" indent="36576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62B49E-5218-42FA-8CF2-D0E13A340040}"/>
              </a:ext>
            </a:extLst>
          </p:cNvPr>
          <p:cNvGraphicFramePr>
            <a:graphicFrameLocks noChangeAspect="1"/>
          </p:cNvGraphicFramePr>
          <p:nvPr userDrawn="1">
            <p:custDataLst>
              <p:tags r:id="rId8"/>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5" name="think-cell Slide" r:id="rId9" imgW="305" imgH="336" progId="TCLayout.ActiveDocument.1">
                  <p:embed/>
                </p:oleObj>
              </mc:Choice>
              <mc:Fallback>
                <p:oleObj name="think-cell Slide" r:id="rId9" imgW="305" imgH="336" progId="TCLayout.ActiveDocument.1">
                  <p:embed/>
                  <p:pic>
                    <p:nvPicPr>
                      <p:cNvPr id="7" name="Object 6" hidden="1">
                        <a:extLst>
                          <a:ext uri="{FF2B5EF4-FFF2-40B4-BE49-F238E27FC236}">
                            <a16:creationId xmlns:a16="http://schemas.microsoft.com/office/drawing/2014/main" id="{4D62B49E-5218-42FA-8CF2-D0E13A34004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bk object 16"/>
          <p:cNvSpPr/>
          <p:nvPr/>
        </p:nvSpPr>
        <p:spPr>
          <a:xfrm>
            <a:off x="772667" y="350519"/>
            <a:ext cx="9144001" cy="6858001"/>
          </a:xfrm>
          <a:prstGeom prst="rect">
            <a:avLst/>
          </a:prstGeom>
          <a:blipFill>
            <a:blip r:embed="rId11"/>
            <a:stretch>
              <a:fillRect/>
            </a:stretch>
          </a:blipFill>
          <a:ln w="12700">
            <a:miter lim="400000"/>
          </a:ln>
        </p:spPr>
        <p:txBody>
          <a:bodyPr lIns="45719" rIns="45719"/>
          <a:lstStyle/>
          <a:p>
            <a:endParaRPr/>
          </a:p>
        </p:txBody>
      </p:sp>
      <p:sp>
        <p:nvSpPr>
          <p:cNvPr id="3" name="bk object 17"/>
          <p:cNvSpPr/>
          <p:nvPr/>
        </p:nvSpPr>
        <p:spPr>
          <a:xfrm>
            <a:off x="772667" y="6708647"/>
            <a:ext cx="9144001" cy="1"/>
          </a:xfrm>
          <a:prstGeom prst="line">
            <a:avLst/>
          </a:prstGeom>
          <a:ln w="9143">
            <a:solidFill>
              <a:srgbClr val="497EBA"/>
            </a:solidFill>
          </a:ln>
        </p:spPr>
        <p:txBody>
          <a:bodyPr lIns="45719" rIns="45719"/>
          <a:lstStyle/>
          <a:p>
            <a:endParaRPr/>
          </a:p>
        </p:txBody>
      </p:sp>
      <p:sp>
        <p:nvSpPr>
          <p:cNvPr id="4" name="Titteltekst"/>
          <p:cNvSpPr txBox="1">
            <a:spLocks noGrp="1"/>
          </p:cNvSpPr>
          <p:nvPr>
            <p:ph type="title"/>
          </p:nvPr>
        </p:nvSpPr>
        <p:spPr>
          <a:xfrm>
            <a:off x="534670" y="302609"/>
            <a:ext cx="9624060" cy="14605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Titteltekst</a:t>
            </a:r>
          </a:p>
        </p:txBody>
      </p:sp>
      <p:sp>
        <p:nvSpPr>
          <p:cNvPr id="5" name="Brødtekst nivå én…"/>
          <p:cNvSpPr txBox="1">
            <a:spLocks noGrp="1"/>
          </p:cNvSpPr>
          <p:nvPr>
            <p:ph type="body" idx="1"/>
          </p:nvPr>
        </p:nvSpPr>
        <p:spPr>
          <a:xfrm>
            <a:off x="534670" y="1763183"/>
            <a:ext cx="9624060" cy="579331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Brødtekst nivå én</a:t>
            </a:r>
          </a:p>
          <a:p>
            <a:pPr lvl="1"/>
            <a:r>
              <a:t>Brødtekst nivå to</a:t>
            </a:r>
          </a:p>
          <a:p>
            <a:pPr lvl="2"/>
            <a:r>
              <a:t>Brødtekst nivå tre</a:t>
            </a:r>
          </a:p>
          <a:p>
            <a:pPr lvl="3"/>
            <a:r>
              <a:t>Brødtekst nivå fire</a:t>
            </a:r>
          </a:p>
          <a:p>
            <a:pPr lvl="4"/>
            <a:r>
              <a:t>Brødtekst nivå fem</a:t>
            </a:r>
          </a:p>
        </p:txBody>
      </p:sp>
      <p:sp>
        <p:nvSpPr>
          <p:cNvPr id="6" name="Lysbildenummer"/>
          <p:cNvSpPr txBox="1">
            <a:spLocks noGrp="1"/>
          </p:cNvSpPr>
          <p:nvPr>
            <p:ph type="sldNum" sz="quarter" idx="2"/>
          </p:nvPr>
        </p:nvSpPr>
        <p:spPr>
          <a:xfrm>
            <a:off x="9187182" y="6810219"/>
            <a:ext cx="194857" cy="155779"/>
          </a:xfrm>
          <a:prstGeom prst="rect">
            <a:avLst/>
          </a:prstGeom>
          <a:ln w="12700">
            <a:miter lim="400000"/>
          </a:ln>
        </p:spPr>
        <p:txBody>
          <a:bodyPr wrap="none" lIns="0" tIns="0" rIns="0" bIns="0">
            <a:spAutoFit/>
          </a:bodyPr>
          <a:lstStyle>
            <a:lvl1pPr indent="102870">
              <a:lnSpc>
                <a:spcPts val="1200"/>
              </a:lnSpc>
              <a:defRPr sz="1200" spc="-5">
                <a:solidFill>
                  <a:srgbClr val="898989"/>
                </a:solidFill>
              </a:defRPr>
            </a:lvl1pPr>
          </a:lstStyle>
          <a:p>
            <a:fld id="{86CB4B4D-7CA3-9044-876B-883B54F8677D}" type="slidenum">
              <a:t>‹#›</a:t>
            </a:fld>
            <a:endParaRPr/>
          </a:p>
        </p:txBody>
      </p:sp>
    </p:spTree>
    <p:extLst>
      <p:ext uri="{BB962C8B-B14F-4D97-AF65-F5344CB8AC3E}">
        <p14:creationId xmlns:p14="http://schemas.microsoft.com/office/powerpoint/2010/main" val="339192077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spd="med"/>
  <p:txStyles>
    <p:titleStyle>
      <a:lvl1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1pPr>
      <a:lvl2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2pPr>
      <a:lvl3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3pPr>
      <a:lvl4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4pPr>
      <a:lvl5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5pPr>
      <a:lvl6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6pPr>
      <a:lvl7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7pPr>
      <a:lvl8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8pPr>
      <a:lvl9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Calibri"/>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9pPr>
    </p:bodyStyle>
    <p:otherStyle>
      <a:lvl1pPr marL="0" marR="0" indent="10287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1pPr>
      <a:lvl2pPr marL="0" marR="0" indent="4572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2pPr>
      <a:lvl3pPr marL="0" marR="0" indent="9144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3pPr>
      <a:lvl4pPr marL="0" marR="0" indent="13716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4pPr>
      <a:lvl5pPr marL="0" marR="0" indent="18288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5pPr>
      <a:lvl6pPr marL="0" marR="0" indent="22860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6pPr>
      <a:lvl7pPr marL="0" marR="0" indent="27432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7pPr>
      <a:lvl8pPr marL="0" marR="0" indent="32004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8pPr>
      <a:lvl9pPr marL="0" marR="0" indent="3657600" algn="l" defTabSz="914400" rtl="0" latinLnBrk="0">
        <a:lnSpc>
          <a:spcPts val="1200"/>
        </a:lnSpc>
        <a:spcBef>
          <a:spcPts val="0"/>
        </a:spcBef>
        <a:spcAft>
          <a:spcPts val="0"/>
        </a:spcAft>
        <a:buClrTx/>
        <a:buSzTx/>
        <a:buFontTx/>
        <a:buNone/>
        <a:tabLst/>
        <a:defRPr sz="1200" b="0" i="0" u="none" strike="noStrike" cap="none" spc="-5"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7.emf"/><Relationship Id="rId5" Type="http://schemas.openxmlformats.org/officeDocument/2006/relationships/oleObject" Target="../embeddings/oleObject11.bin"/><Relationship Id="rId4" Type="http://schemas.openxmlformats.org/officeDocument/2006/relationships/slideLayout" Target="../slideLayouts/slideLayout4.xml"/><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8.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slideLayout" Target="../slideLayouts/slideLayout4.xml"/><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png"/><Relationship Id="rId2" Type="http://schemas.openxmlformats.org/officeDocument/2006/relationships/tags" Target="../tags/tag19.xml"/><Relationship Id="rId1" Type="http://schemas.openxmlformats.org/officeDocument/2006/relationships/vmlDrawing" Target="../drawings/vmlDrawing13.vml"/><Relationship Id="rId6" Type="http://schemas.openxmlformats.org/officeDocument/2006/relationships/image" Target="../media/image7.emf"/><Relationship Id="rId5" Type="http://schemas.openxmlformats.org/officeDocument/2006/relationships/oleObject" Target="../embeddings/oleObject13.bin"/><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2.xml"/><Relationship Id="rId7" Type="http://schemas.openxmlformats.org/officeDocument/2006/relationships/image" Target="../media/image28.jpeg"/><Relationship Id="rId2" Type="http://schemas.openxmlformats.org/officeDocument/2006/relationships/tags" Target="../tags/tag21.xml"/><Relationship Id="rId1" Type="http://schemas.openxmlformats.org/officeDocument/2006/relationships/vmlDrawing" Target="../drawings/vmlDrawing14.vml"/><Relationship Id="rId6" Type="http://schemas.openxmlformats.org/officeDocument/2006/relationships/image" Target="../media/image7.emf"/><Relationship Id="rId5" Type="http://schemas.openxmlformats.org/officeDocument/2006/relationships/oleObject" Target="../embeddings/oleObject14.bin"/><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6.png"/><Relationship Id="rId2" Type="http://schemas.openxmlformats.org/officeDocument/2006/relationships/tags" Target="../tags/tag23.xml"/><Relationship Id="rId1" Type="http://schemas.openxmlformats.org/officeDocument/2006/relationships/vmlDrawing" Target="../drawings/vmlDrawing15.vml"/><Relationship Id="rId6" Type="http://schemas.openxmlformats.org/officeDocument/2006/relationships/image" Target="../media/image7.emf"/><Relationship Id="rId5" Type="http://schemas.openxmlformats.org/officeDocument/2006/relationships/oleObject" Target="../embeddings/oleObject15.bin"/><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6.png"/><Relationship Id="rId2" Type="http://schemas.openxmlformats.org/officeDocument/2006/relationships/tags" Target="../tags/tag25.xml"/><Relationship Id="rId1" Type="http://schemas.openxmlformats.org/officeDocument/2006/relationships/vmlDrawing" Target="../drawings/vmlDrawing16.vml"/><Relationship Id="rId6" Type="http://schemas.openxmlformats.org/officeDocument/2006/relationships/image" Target="../media/image7.emf"/><Relationship Id="rId5" Type="http://schemas.openxmlformats.org/officeDocument/2006/relationships/oleObject" Target="../embeddings/oleObject16.bin"/><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tags" Target="../tags/tag28.xml"/><Relationship Id="rId7" Type="http://schemas.openxmlformats.org/officeDocument/2006/relationships/image" Target="../media/image6.png"/><Relationship Id="rId2" Type="http://schemas.openxmlformats.org/officeDocument/2006/relationships/tags" Target="../tags/tag27.xml"/><Relationship Id="rId1" Type="http://schemas.openxmlformats.org/officeDocument/2006/relationships/vmlDrawing" Target="../drawings/vmlDrawing17.vml"/><Relationship Id="rId6" Type="http://schemas.openxmlformats.org/officeDocument/2006/relationships/image" Target="../media/image7.emf"/><Relationship Id="rId5" Type="http://schemas.openxmlformats.org/officeDocument/2006/relationships/oleObject" Target="../embeddings/oleObject17.bin"/><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tags" Target="../tags/tag30.xml"/><Relationship Id="rId7" Type="http://schemas.openxmlformats.org/officeDocument/2006/relationships/image" Target="../media/image6.png"/><Relationship Id="rId2" Type="http://schemas.openxmlformats.org/officeDocument/2006/relationships/tags" Target="../tags/tag29.xml"/><Relationship Id="rId1" Type="http://schemas.openxmlformats.org/officeDocument/2006/relationships/vmlDrawing" Target="../drawings/vmlDrawing18.vml"/><Relationship Id="rId6" Type="http://schemas.openxmlformats.org/officeDocument/2006/relationships/image" Target="../media/image7.emf"/><Relationship Id="rId5" Type="http://schemas.openxmlformats.org/officeDocument/2006/relationships/oleObject" Target="../embeddings/oleObject18.bin"/><Relationship Id="rId10" Type="http://schemas.openxmlformats.org/officeDocument/2006/relationships/image" Target="../media/image31.png"/><Relationship Id="rId4" Type="http://schemas.openxmlformats.org/officeDocument/2006/relationships/slideLayout" Target="../slideLayouts/slideLayout4.xml"/><Relationship Id="rId9" Type="http://schemas.openxmlformats.org/officeDocument/2006/relationships/image" Target="../media/image30.emf"/></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4.xml"/><Relationship Id="rId7" Type="http://schemas.microsoft.com/office/2014/relationships/chartEx" Target="../charts/chartEx1.xml"/><Relationship Id="rId2" Type="http://schemas.openxmlformats.org/officeDocument/2006/relationships/tags" Target="../tags/tag31.xml"/><Relationship Id="rId1" Type="http://schemas.openxmlformats.org/officeDocument/2006/relationships/vmlDrawing" Target="../drawings/vmlDrawing19.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8.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xml"/><Relationship Id="rId7" Type="http://schemas.openxmlformats.org/officeDocument/2006/relationships/image" Target="../media/image8.jpe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10.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2"/>
          <a:stretch>
            <a:fillRect/>
          </a:stretch>
        </p:blipFill>
        <p:spPr>
          <a:xfrm>
            <a:off x="979204" y="868681"/>
            <a:ext cx="8435271" cy="5059680"/>
          </a:xfrm>
          <a:prstGeom prst="rect">
            <a:avLst/>
          </a:prstGeom>
        </p:spPr>
      </p:pic>
      <p:sp>
        <p:nvSpPr>
          <p:cNvPr id="60" name="object 2"/>
          <p:cNvSpPr/>
          <p:nvPr/>
        </p:nvSpPr>
        <p:spPr>
          <a:xfrm>
            <a:off x="8229600" y="356616"/>
            <a:ext cx="1687067" cy="1271015"/>
          </a:xfrm>
          <a:prstGeom prst="rect">
            <a:avLst/>
          </a:prstGeom>
          <a:blipFill>
            <a:blip r:embed="rId3"/>
            <a:stretch>
              <a:fillRect/>
            </a:stretch>
          </a:blipFill>
          <a:ln w="12700">
            <a:miter lim="400000"/>
          </a:ln>
        </p:spPr>
        <p:txBody>
          <a:bodyPr lIns="45719" rIns="45719"/>
          <a:lstStyle/>
          <a:p>
            <a:endParaRPr dirty="0"/>
          </a:p>
        </p:txBody>
      </p:sp>
      <p:sp>
        <p:nvSpPr>
          <p:cNvPr id="61" name="object 3"/>
          <p:cNvSpPr txBox="1">
            <a:spLocks noGrp="1"/>
          </p:cNvSpPr>
          <p:nvPr>
            <p:ph type="title"/>
          </p:nvPr>
        </p:nvSpPr>
        <p:spPr>
          <a:xfrm>
            <a:off x="1363577" y="1249488"/>
            <a:ext cx="7308851" cy="492444"/>
          </a:xfrm>
          <a:prstGeom prst="rect">
            <a:avLst/>
          </a:prstGeom>
        </p:spPr>
        <p:txBody>
          <a:bodyPr/>
          <a:lstStyle>
            <a:lvl1pPr marR="5080" indent="12700">
              <a:defRPr spc="-100"/>
            </a:lvl1pPr>
          </a:lstStyle>
          <a:p>
            <a:r>
              <a:rPr dirty="0" err="1"/>
              <a:t>Velkommen</a:t>
            </a:r>
            <a:r>
              <a:t> og agenda</a:t>
            </a:r>
          </a:p>
        </p:txBody>
      </p:sp>
      <p:sp>
        <p:nvSpPr>
          <p:cNvPr id="3" name="AutoShape 4" descr="mgres.jpg"/>
          <p:cNvSpPr>
            <a:spLocks noChangeAspect="1" noChangeArrowheads="1"/>
          </p:cNvSpPr>
          <p:nvPr/>
        </p:nvSpPr>
        <p:spPr bwMode="auto">
          <a:xfrm>
            <a:off x="1427986" y="731143"/>
            <a:ext cx="1787653" cy="17876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8" descr="ordstrand-arena-apen.jpe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 name="TextBox 1">
            <a:extLst>
              <a:ext uri="{FF2B5EF4-FFF2-40B4-BE49-F238E27FC236}">
                <a16:creationId xmlns:a16="http://schemas.microsoft.com/office/drawing/2014/main" id="{2C88BE6F-B141-4DCC-A0C1-06645CC2B7E7}"/>
              </a:ext>
            </a:extLst>
          </p:cNvPr>
          <p:cNvSpPr txBox="1"/>
          <p:nvPr/>
        </p:nvSpPr>
        <p:spPr>
          <a:xfrm>
            <a:off x="979204" y="6028006"/>
            <a:ext cx="843527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b-NO" sz="2000" b="1" i="1" u="none" strike="noStrike" cap="none" spc="0" normalizeH="0" baseline="0" dirty="0">
                <a:ln>
                  <a:noFill/>
                </a:ln>
                <a:solidFill>
                  <a:srgbClr val="000000"/>
                </a:solidFill>
                <a:effectLst/>
                <a:uFillTx/>
                <a:latin typeface="+mj-lt"/>
                <a:ea typeface="+mj-ea"/>
                <a:cs typeface="+mj-cs"/>
                <a:sym typeface="Calibri"/>
              </a:rPr>
              <a:t>Flest mulig – lengst mulig – best mulig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2"/>
          <p:cNvSpPr/>
          <p:nvPr/>
        </p:nvSpPr>
        <p:spPr>
          <a:xfrm>
            <a:off x="8229600" y="356616"/>
            <a:ext cx="1687067" cy="1271015"/>
          </a:xfrm>
          <a:prstGeom prst="rect">
            <a:avLst/>
          </a:prstGeom>
          <a:blipFill>
            <a:blip r:embed="rId2"/>
            <a:stretch>
              <a:fillRect/>
            </a:stretch>
          </a:blipFill>
          <a:ln w="12700">
            <a:miter lim="400000"/>
          </a:ln>
        </p:spPr>
        <p:txBody>
          <a:bodyPr lIns="45719" rIns="45719"/>
          <a:lstStyle/>
          <a:p>
            <a:endParaRPr/>
          </a:p>
        </p:txBody>
      </p:sp>
      <p:sp>
        <p:nvSpPr>
          <p:cNvPr id="111" name="object 3"/>
          <p:cNvSpPr/>
          <p:nvPr/>
        </p:nvSpPr>
        <p:spPr>
          <a:xfrm>
            <a:off x="772667" y="6708647"/>
            <a:ext cx="9144001" cy="1"/>
          </a:xfrm>
          <a:prstGeom prst="line">
            <a:avLst/>
          </a:prstGeom>
          <a:ln w="9143">
            <a:solidFill>
              <a:srgbClr val="497EBA"/>
            </a:solidFill>
          </a:ln>
        </p:spPr>
        <p:txBody>
          <a:bodyPr lIns="45719" rIns="45719"/>
          <a:lstStyle/>
          <a:p>
            <a:endParaRPr/>
          </a:p>
        </p:txBody>
      </p:sp>
      <p:sp>
        <p:nvSpPr>
          <p:cNvPr id="112" name="object 4"/>
          <p:cNvSpPr txBox="1">
            <a:spLocks noGrp="1"/>
          </p:cNvSpPr>
          <p:nvPr>
            <p:ph type="title"/>
          </p:nvPr>
        </p:nvSpPr>
        <p:spPr>
          <a:xfrm>
            <a:off x="1249149" y="558216"/>
            <a:ext cx="8195100" cy="777131"/>
          </a:xfrm>
          <a:prstGeom prst="rect">
            <a:avLst/>
          </a:prstGeom>
        </p:spPr>
        <p:txBody>
          <a:bodyPr/>
          <a:lstStyle/>
          <a:p>
            <a:pPr indent="12700">
              <a:defRPr spc="-100"/>
            </a:pPr>
            <a:r>
              <a:rPr lang="nb-NO" dirty="0" err="1"/>
              <a:t>Spilltibud</a:t>
            </a:r>
            <a:r>
              <a:rPr dirty="0"/>
              <a:t> 201</a:t>
            </a:r>
            <a:r>
              <a:rPr lang="en-US" dirty="0"/>
              <a:t>9</a:t>
            </a:r>
            <a:r>
              <a:rPr dirty="0"/>
              <a:t>/20</a:t>
            </a:r>
            <a:r>
              <a:rPr lang="en-US" dirty="0"/>
              <a:t>20</a:t>
            </a:r>
            <a:endParaRPr dirty="0"/>
          </a:p>
        </p:txBody>
      </p:sp>
      <p:grpSp>
        <p:nvGrpSpPr>
          <p:cNvPr id="115" name="object 5"/>
          <p:cNvGrpSpPr/>
          <p:nvPr/>
        </p:nvGrpSpPr>
        <p:grpSpPr>
          <a:xfrm>
            <a:off x="1385316" y="2969798"/>
            <a:ext cx="176785" cy="1097281"/>
            <a:chOff x="0" y="0"/>
            <a:chExt cx="176784" cy="1097280"/>
          </a:xfrm>
        </p:grpSpPr>
        <p:sp>
          <p:nvSpPr>
            <p:cNvPr id="113" name="Linje"/>
            <p:cNvSpPr/>
            <p:nvPr/>
          </p:nvSpPr>
          <p:spPr>
            <a:xfrm>
              <a:off x="0" y="0"/>
              <a:ext cx="176785" cy="10972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12700" cap="flat">
              <a:noFill/>
              <a:miter lim="400000"/>
            </a:ln>
            <a:effectLst/>
          </p:spPr>
          <p:txBody>
            <a:bodyPr wrap="square" lIns="45719" tIns="45719" rIns="45719" bIns="45719" numCol="1" anchor="t">
              <a:noAutofit/>
            </a:bodyPr>
            <a:lstStyle/>
            <a:p>
              <a:endParaRPr/>
            </a:p>
          </p:txBody>
        </p:sp>
        <p:sp>
          <p:nvSpPr>
            <p:cNvPr id="114" name="Linje"/>
            <p:cNvSpPr/>
            <p:nvPr/>
          </p:nvSpPr>
          <p:spPr>
            <a:xfrm>
              <a:off x="0" y="0"/>
              <a:ext cx="176785" cy="10972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noFill/>
              <a:miter lim="400000"/>
            </a:ln>
            <a:effectLst/>
          </p:spPr>
          <p:txBody>
            <a:bodyPr wrap="square" lIns="45719" tIns="45719" rIns="45719" bIns="45719" numCol="1" anchor="t">
              <a:noAutofit/>
            </a:bodyPr>
            <a:lstStyle/>
            <a:p>
              <a:endParaRPr/>
            </a:p>
          </p:txBody>
        </p:sp>
      </p:grpSp>
      <p:grpSp>
        <p:nvGrpSpPr>
          <p:cNvPr id="118" name="object 6"/>
          <p:cNvGrpSpPr/>
          <p:nvPr/>
        </p:nvGrpSpPr>
        <p:grpSpPr>
          <a:xfrm>
            <a:off x="1371600" y="2957605"/>
            <a:ext cx="1853185" cy="1123190"/>
            <a:chOff x="0" y="0"/>
            <a:chExt cx="1853183" cy="1123188"/>
          </a:xfrm>
        </p:grpSpPr>
        <p:sp>
          <p:nvSpPr>
            <p:cNvPr id="116" name="Figur"/>
            <p:cNvSpPr/>
            <p:nvPr/>
          </p:nvSpPr>
          <p:spPr>
            <a:xfrm>
              <a:off x="0" y="0"/>
              <a:ext cx="1853185" cy="1123189"/>
            </a:xfrm>
            <a:custGeom>
              <a:avLst/>
              <a:gdLst/>
              <a:ahLst/>
              <a:cxnLst>
                <a:cxn ang="0">
                  <a:pos x="wd2" y="hd2"/>
                </a:cxn>
                <a:cxn ang="5400000">
                  <a:pos x="wd2" y="hd2"/>
                </a:cxn>
                <a:cxn ang="10800000">
                  <a:pos x="wd2" y="hd2"/>
                </a:cxn>
                <a:cxn ang="16200000">
                  <a:pos x="wd2" y="hd2"/>
                </a:cxn>
              </a:cxnLst>
              <a:rect l="0" t="0" r="r" b="b"/>
              <a:pathLst>
                <a:path w="21600" h="21600" extrusionOk="0">
                  <a:moveTo>
                    <a:pt x="2291" y="21600"/>
                  </a:moveTo>
                  <a:lnTo>
                    <a:pt x="71" y="21600"/>
                  </a:lnTo>
                  <a:lnTo>
                    <a:pt x="0" y="21483"/>
                  </a:lnTo>
                  <a:lnTo>
                    <a:pt x="0" y="88"/>
                  </a:lnTo>
                  <a:lnTo>
                    <a:pt x="71" y="0"/>
                  </a:lnTo>
                  <a:lnTo>
                    <a:pt x="21529" y="0"/>
                  </a:lnTo>
                  <a:lnTo>
                    <a:pt x="21600" y="88"/>
                  </a:lnTo>
                  <a:lnTo>
                    <a:pt x="21600" y="234"/>
                  </a:lnTo>
                  <a:lnTo>
                    <a:pt x="160" y="234"/>
                  </a:lnTo>
                  <a:lnTo>
                    <a:pt x="160" y="21336"/>
                  </a:lnTo>
                  <a:lnTo>
                    <a:pt x="2362" y="21336"/>
                  </a:lnTo>
                  <a:lnTo>
                    <a:pt x="2362" y="21483"/>
                  </a:lnTo>
                  <a:lnTo>
                    <a:pt x="2291" y="21600"/>
                  </a:lnTo>
                  <a:close/>
                </a:path>
              </a:pathLst>
            </a:custGeom>
            <a:solidFill>
              <a:srgbClr val="385D89"/>
            </a:solidFill>
            <a:ln w="12700" cap="flat">
              <a:noFill/>
              <a:miter lim="400000"/>
            </a:ln>
            <a:effectLst/>
          </p:spPr>
          <p:txBody>
            <a:bodyPr wrap="square" lIns="45719" tIns="45719" rIns="45719" bIns="45719" numCol="1" anchor="t">
              <a:noAutofit/>
            </a:bodyPr>
            <a:lstStyle/>
            <a:p>
              <a:endParaRPr/>
            </a:p>
          </p:txBody>
        </p:sp>
        <p:sp>
          <p:nvSpPr>
            <p:cNvPr id="117" name="Figur"/>
            <p:cNvSpPr/>
            <p:nvPr/>
          </p:nvSpPr>
          <p:spPr>
            <a:xfrm>
              <a:off x="190499" y="12191"/>
              <a:ext cx="1662685" cy="1097281"/>
            </a:xfrm>
            <a:custGeom>
              <a:avLst/>
              <a:gdLst/>
              <a:ahLst/>
              <a:cxnLst>
                <a:cxn ang="0">
                  <a:pos x="wd2" y="hd2"/>
                </a:cxn>
                <a:cxn ang="5400000">
                  <a:pos x="wd2" y="hd2"/>
                </a:cxn>
                <a:cxn ang="10800000">
                  <a:pos x="wd2" y="hd2"/>
                </a:cxn>
                <a:cxn ang="16200000">
                  <a:pos x="wd2" y="hd2"/>
                </a:cxn>
              </a:cxnLst>
              <a:rect l="0" t="0" r="r" b="b"/>
              <a:pathLst>
                <a:path w="21600" h="21600" extrusionOk="0">
                  <a:moveTo>
                    <a:pt x="158" y="21600"/>
                  </a:moveTo>
                  <a:lnTo>
                    <a:pt x="0" y="21600"/>
                  </a:lnTo>
                  <a:lnTo>
                    <a:pt x="0" y="3480"/>
                  </a:lnTo>
                  <a:lnTo>
                    <a:pt x="21422" y="3480"/>
                  </a:lnTo>
                  <a:lnTo>
                    <a:pt x="21422" y="0"/>
                  </a:lnTo>
                  <a:lnTo>
                    <a:pt x="21600" y="0"/>
                  </a:lnTo>
                  <a:lnTo>
                    <a:pt x="21600" y="3480"/>
                  </a:lnTo>
                  <a:lnTo>
                    <a:pt x="158" y="3480"/>
                  </a:lnTo>
                  <a:lnTo>
                    <a:pt x="0" y="3720"/>
                  </a:lnTo>
                  <a:lnTo>
                    <a:pt x="158" y="3720"/>
                  </a:lnTo>
                  <a:lnTo>
                    <a:pt x="158" y="21600"/>
                  </a:lnTo>
                  <a:close/>
                  <a:moveTo>
                    <a:pt x="158" y="3720"/>
                  </a:moveTo>
                  <a:lnTo>
                    <a:pt x="0" y="3720"/>
                  </a:lnTo>
                  <a:lnTo>
                    <a:pt x="158" y="3480"/>
                  </a:lnTo>
                  <a:lnTo>
                    <a:pt x="158" y="3720"/>
                  </a:lnTo>
                  <a:close/>
                  <a:moveTo>
                    <a:pt x="21521" y="3720"/>
                  </a:moveTo>
                  <a:lnTo>
                    <a:pt x="158" y="3720"/>
                  </a:lnTo>
                  <a:lnTo>
                    <a:pt x="158" y="3480"/>
                  </a:lnTo>
                  <a:lnTo>
                    <a:pt x="21600" y="3480"/>
                  </a:lnTo>
                  <a:lnTo>
                    <a:pt x="21600" y="3630"/>
                  </a:lnTo>
                  <a:lnTo>
                    <a:pt x="21521" y="372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19" name="object 7"/>
          <p:cNvSpPr/>
          <p:nvPr/>
        </p:nvSpPr>
        <p:spPr>
          <a:xfrm>
            <a:off x="1385316" y="2970052"/>
            <a:ext cx="1825752" cy="176530"/>
          </a:xfrm>
          <a:prstGeom prst="rect">
            <a:avLst/>
          </a:prstGeom>
          <a:solidFill>
            <a:srgbClr val="385D89"/>
          </a:solidFill>
          <a:ln w="12700">
            <a:miter lim="400000"/>
          </a:ln>
        </p:spPr>
        <p:txBody>
          <a:bodyPr lIns="45719" rIns="45719"/>
          <a:lstStyle/>
          <a:p>
            <a:endParaRPr/>
          </a:p>
        </p:txBody>
      </p:sp>
      <p:sp>
        <p:nvSpPr>
          <p:cNvPr id="120" name="object 8"/>
          <p:cNvSpPr/>
          <p:nvPr/>
        </p:nvSpPr>
        <p:spPr>
          <a:xfrm>
            <a:off x="1385316" y="3146581"/>
            <a:ext cx="176785" cy="920751"/>
          </a:xfrm>
          <a:prstGeom prst="rect">
            <a:avLst/>
          </a:prstGeom>
          <a:solidFill>
            <a:srgbClr val="385D89"/>
          </a:solidFill>
          <a:ln w="12700">
            <a:miter lim="400000"/>
          </a:ln>
        </p:spPr>
        <p:txBody>
          <a:bodyPr lIns="45719" rIns="45719"/>
          <a:lstStyle/>
          <a:p>
            <a:endParaRPr/>
          </a:p>
        </p:txBody>
      </p:sp>
      <p:grpSp>
        <p:nvGrpSpPr>
          <p:cNvPr id="123" name="object 9"/>
          <p:cNvGrpSpPr/>
          <p:nvPr/>
        </p:nvGrpSpPr>
        <p:grpSpPr>
          <a:xfrm>
            <a:off x="1371600" y="2957605"/>
            <a:ext cx="1853185" cy="1123190"/>
            <a:chOff x="0" y="0"/>
            <a:chExt cx="1853183" cy="1123188"/>
          </a:xfrm>
        </p:grpSpPr>
        <p:sp>
          <p:nvSpPr>
            <p:cNvPr id="121" name="Figur"/>
            <p:cNvSpPr/>
            <p:nvPr/>
          </p:nvSpPr>
          <p:spPr>
            <a:xfrm>
              <a:off x="0" y="0"/>
              <a:ext cx="1853185" cy="1123189"/>
            </a:xfrm>
            <a:custGeom>
              <a:avLst/>
              <a:gdLst/>
              <a:ahLst/>
              <a:cxnLst>
                <a:cxn ang="0">
                  <a:pos x="wd2" y="hd2"/>
                </a:cxn>
                <a:cxn ang="5400000">
                  <a:pos x="wd2" y="hd2"/>
                </a:cxn>
                <a:cxn ang="10800000">
                  <a:pos x="wd2" y="hd2"/>
                </a:cxn>
                <a:cxn ang="16200000">
                  <a:pos x="wd2" y="hd2"/>
                </a:cxn>
              </a:cxnLst>
              <a:rect l="0" t="0" r="r" b="b"/>
              <a:pathLst>
                <a:path w="21600" h="21600" extrusionOk="0">
                  <a:moveTo>
                    <a:pt x="2291" y="21600"/>
                  </a:moveTo>
                  <a:lnTo>
                    <a:pt x="71" y="21600"/>
                  </a:lnTo>
                  <a:lnTo>
                    <a:pt x="0" y="21483"/>
                  </a:lnTo>
                  <a:lnTo>
                    <a:pt x="0" y="88"/>
                  </a:lnTo>
                  <a:lnTo>
                    <a:pt x="71" y="0"/>
                  </a:lnTo>
                  <a:lnTo>
                    <a:pt x="21529" y="0"/>
                  </a:lnTo>
                  <a:lnTo>
                    <a:pt x="21600" y="88"/>
                  </a:lnTo>
                  <a:lnTo>
                    <a:pt x="21600" y="234"/>
                  </a:lnTo>
                  <a:lnTo>
                    <a:pt x="302" y="234"/>
                  </a:lnTo>
                  <a:lnTo>
                    <a:pt x="160" y="469"/>
                  </a:lnTo>
                  <a:lnTo>
                    <a:pt x="302" y="469"/>
                  </a:lnTo>
                  <a:lnTo>
                    <a:pt x="302" y="21102"/>
                  </a:lnTo>
                  <a:lnTo>
                    <a:pt x="160" y="21102"/>
                  </a:lnTo>
                  <a:lnTo>
                    <a:pt x="302" y="21336"/>
                  </a:lnTo>
                  <a:lnTo>
                    <a:pt x="2362" y="21336"/>
                  </a:lnTo>
                  <a:lnTo>
                    <a:pt x="2362" y="21483"/>
                  </a:lnTo>
                  <a:lnTo>
                    <a:pt x="2291" y="21600"/>
                  </a:lnTo>
                  <a:close/>
                </a:path>
              </a:pathLst>
            </a:custGeom>
            <a:solidFill>
              <a:srgbClr val="385D89"/>
            </a:solidFill>
            <a:ln w="12700" cap="flat">
              <a:noFill/>
              <a:miter lim="400000"/>
            </a:ln>
            <a:effectLst/>
          </p:spPr>
          <p:txBody>
            <a:bodyPr wrap="square" lIns="45719" tIns="45719" rIns="45719" bIns="45719" numCol="1" anchor="t">
              <a:noAutofit/>
            </a:bodyPr>
            <a:lstStyle/>
            <a:p>
              <a:endParaRPr/>
            </a:p>
          </p:txBody>
        </p:sp>
        <p:sp>
          <p:nvSpPr>
            <p:cNvPr id="122" name="Figur"/>
            <p:cNvSpPr/>
            <p:nvPr/>
          </p:nvSpPr>
          <p:spPr>
            <a:xfrm>
              <a:off x="13716" y="12191"/>
              <a:ext cx="1839469" cy="1097282"/>
            </a:xfrm>
            <a:custGeom>
              <a:avLst/>
              <a:gdLst/>
              <a:ahLst/>
              <a:cxnLst>
                <a:cxn ang="0">
                  <a:pos x="wd2" y="hd2"/>
                </a:cxn>
                <a:cxn ang="5400000">
                  <a:pos x="wd2" y="hd2"/>
                </a:cxn>
                <a:cxn ang="10800000">
                  <a:pos x="wd2" y="hd2"/>
                </a:cxn>
                <a:cxn ang="16200000">
                  <a:pos x="wd2" y="hd2"/>
                </a:cxn>
              </a:cxnLst>
              <a:rect l="0" t="0" r="r" b="b"/>
              <a:pathLst>
                <a:path w="21600" h="21600" extrusionOk="0">
                  <a:moveTo>
                    <a:pt x="143" y="240"/>
                  </a:moveTo>
                  <a:lnTo>
                    <a:pt x="0" y="240"/>
                  </a:lnTo>
                  <a:lnTo>
                    <a:pt x="143" y="0"/>
                  </a:lnTo>
                  <a:lnTo>
                    <a:pt x="143" y="240"/>
                  </a:lnTo>
                  <a:close/>
                  <a:moveTo>
                    <a:pt x="21296" y="240"/>
                  </a:moveTo>
                  <a:lnTo>
                    <a:pt x="143" y="240"/>
                  </a:lnTo>
                  <a:lnTo>
                    <a:pt x="143" y="0"/>
                  </a:lnTo>
                  <a:lnTo>
                    <a:pt x="21296" y="0"/>
                  </a:lnTo>
                  <a:lnTo>
                    <a:pt x="21296" y="240"/>
                  </a:lnTo>
                  <a:close/>
                  <a:moveTo>
                    <a:pt x="21296" y="3480"/>
                  </a:moveTo>
                  <a:lnTo>
                    <a:pt x="21296" y="0"/>
                  </a:lnTo>
                  <a:lnTo>
                    <a:pt x="21439" y="240"/>
                  </a:lnTo>
                  <a:lnTo>
                    <a:pt x="21600" y="240"/>
                  </a:lnTo>
                  <a:lnTo>
                    <a:pt x="21600" y="3240"/>
                  </a:lnTo>
                  <a:lnTo>
                    <a:pt x="21439" y="3240"/>
                  </a:lnTo>
                  <a:lnTo>
                    <a:pt x="21296" y="3480"/>
                  </a:lnTo>
                  <a:close/>
                  <a:moveTo>
                    <a:pt x="21600" y="240"/>
                  </a:moveTo>
                  <a:lnTo>
                    <a:pt x="21439" y="240"/>
                  </a:lnTo>
                  <a:lnTo>
                    <a:pt x="21296" y="0"/>
                  </a:lnTo>
                  <a:lnTo>
                    <a:pt x="21600" y="0"/>
                  </a:lnTo>
                  <a:lnTo>
                    <a:pt x="21600" y="240"/>
                  </a:lnTo>
                  <a:close/>
                  <a:moveTo>
                    <a:pt x="1933" y="21600"/>
                  </a:moveTo>
                  <a:lnTo>
                    <a:pt x="1933" y="3330"/>
                  </a:lnTo>
                  <a:lnTo>
                    <a:pt x="1986" y="3240"/>
                  </a:lnTo>
                  <a:lnTo>
                    <a:pt x="21296" y="3240"/>
                  </a:lnTo>
                  <a:lnTo>
                    <a:pt x="21296" y="3480"/>
                  </a:lnTo>
                  <a:lnTo>
                    <a:pt x="2219" y="3480"/>
                  </a:lnTo>
                  <a:lnTo>
                    <a:pt x="2076" y="3720"/>
                  </a:lnTo>
                  <a:lnTo>
                    <a:pt x="2219" y="3720"/>
                  </a:lnTo>
                  <a:lnTo>
                    <a:pt x="2219" y="21360"/>
                  </a:lnTo>
                  <a:lnTo>
                    <a:pt x="2076" y="21360"/>
                  </a:lnTo>
                  <a:lnTo>
                    <a:pt x="1933" y="21600"/>
                  </a:lnTo>
                  <a:close/>
                  <a:moveTo>
                    <a:pt x="21528" y="3720"/>
                  </a:moveTo>
                  <a:lnTo>
                    <a:pt x="2219" y="3720"/>
                  </a:lnTo>
                  <a:lnTo>
                    <a:pt x="2219" y="3480"/>
                  </a:lnTo>
                  <a:lnTo>
                    <a:pt x="21296" y="3480"/>
                  </a:lnTo>
                  <a:lnTo>
                    <a:pt x="21439" y="3240"/>
                  </a:lnTo>
                  <a:lnTo>
                    <a:pt x="21600" y="3240"/>
                  </a:lnTo>
                  <a:lnTo>
                    <a:pt x="21600" y="3630"/>
                  </a:lnTo>
                  <a:lnTo>
                    <a:pt x="21528" y="3720"/>
                  </a:lnTo>
                  <a:close/>
                  <a:moveTo>
                    <a:pt x="2219" y="3720"/>
                  </a:moveTo>
                  <a:lnTo>
                    <a:pt x="2076" y="3720"/>
                  </a:lnTo>
                  <a:lnTo>
                    <a:pt x="2219" y="3480"/>
                  </a:lnTo>
                  <a:lnTo>
                    <a:pt x="2219" y="3720"/>
                  </a:lnTo>
                  <a:close/>
                  <a:moveTo>
                    <a:pt x="143" y="21600"/>
                  </a:moveTo>
                  <a:lnTo>
                    <a:pt x="0" y="21360"/>
                  </a:lnTo>
                  <a:lnTo>
                    <a:pt x="143" y="21360"/>
                  </a:lnTo>
                  <a:lnTo>
                    <a:pt x="143" y="21600"/>
                  </a:lnTo>
                  <a:close/>
                  <a:moveTo>
                    <a:pt x="1933" y="21600"/>
                  </a:moveTo>
                  <a:lnTo>
                    <a:pt x="143" y="21600"/>
                  </a:lnTo>
                  <a:lnTo>
                    <a:pt x="143" y="21360"/>
                  </a:lnTo>
                  <a:lnTo>
                    <a:pt x="1933" y="21360"/>
                  </a:lnTo>
                  <a:lnTo>
                    <a:pt x="1933" y="21600"/>
                  </a:lnTo>
                  <a:close/>
                  <a:moveTo>
                    <a:pt x="2219" y="21600"/>
                  </a:moveTo>
                  <a:lnTo>
                    <a:pt x="1933" y="21600"/>
                  </a:lnTo>
                  <a:lnTo>
                    <a:pt x="2076" y="21360"/>
                  </a:lnTo>
                  <a:lnTo>
                    <a:pt x="2219" y="21360"/>
                  </a:lnTo>
                  <a:lnTo>
                    <a:pt x="2219"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24" name="object 10"/>
          <p:cNvSpPr txBox="1"/>
          <p:nvPr/>
        </p:nvSpPr>
        <p:spPr>
          <a:xfrm>
            <a:off x="1583435" y="3152678"/>
            <a:ext cx="1649097" cy="8031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360679" indent="77469">
              <a:lnSpc>
                <a:spcPts val="2100"/>
              </a:lnSpc>
              <a:spcBef>
                <a:spcPts val="400"/>
              </a:spcBef>
              <a:defRPr sz="2000" spc="-9"/>
            </a:pPr>
            <a:r>
              <a:t>Nivå </a:t>
            </a:r>
            <a:r>
              <a:rPr spc="0"/>
              <a:t>3</a:t>
            </a:r>
            <a:r>
              <a:rPr spc="-79"/>
              <a:t> </a:t>
            </a:r>
            <a:r>
              <a:rPr spc="-4"/>
              <a:t>egen  </a:t>
            </a:r>
            <a:r>
              <a:t>årsklasse</a:t>
            </a:r>
          </a:p>
        </p:txBody>
      </p:sp>
      <p:sp>
        <p:nvSpPr>
          <p:cNvPr id="125" name="object 11"/>
          <p:cNvSpPr/>
          <p:nvPr/>
        </p:nvSpPr>
        <p:spPr>
          <a:xfrm>
            <a:off x="1583436" y="3152678"/>
            <a:ext cx="1648968" cy="891540"/>
          </a:xfrm>
          <a:prstGeom prst="rect">
            <a:avLst/>
          </a:prstGeom>
          <a:blipFill>
            <a:blip r:embed="rId3"/>
            <a:stretch>
              <a:fillRect/>
            </a:stretch>
          </a:blipFill>
          <a:ln w="12700">
            <a:miter lim="400000"/>
          </a:ln>
        </p:spPr>
        <p:txBody>
          <a:bodyPr lIns="45719" rIns="45719"/>
          <a:lstStyle/>
          <a:p>
            <a:endParaRPr/>
          </a:p>
        </p:txBody>
      </p:sp>
      <p:sp>
        <p:nvSpPr>
          <p:cNvPr id="126" name="object 12"/>
          <p:cNvSpPr txBox="1"/>
          <p:nvPr/>
        </p:nvSpPr>
        <p:spPr>
          <a:xfrm>
            <a:off x="1648437" y="3215137"/>
            <a:ext cx="1228090" cy="8031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lnSpc>
                <a:spcPts val="2100"/>
              </a:lnSpc>
              <a:defRPr sz="2000" spc="-9"/>
            </a:pPr>
            <a:r>
              <a:t>Nivå </a:t>
            </a:r>
            <a:r>
              <a:rPr spc="0"/>
              <a:t>3</a:t>
            </a:r>
            <a:r>
              <a:rPr spc="-85"/>
              <a:t> </a:t>
            </a:r>
            <a:r>
              <a:rPr spc="-4"/>
              <a:t>egen  </a:t>
            </a:r>
            <a:r>
              <a:t>årsklasse</a:t>
            </a:r>
          </a:p>
        </p:txBody>
      </p:sp>
      <p:grpSp>
        <p:nvGrpSpPr>
          <p:cNvPr id="129" name="object 13"/>
          <p:cNvGrpSpPr/>
          <p:nvPr/>
        </p:nvGrpSpPr>
        <p:grpSpPr>
          <a:xfrm>
            <a:off x="2891027" y="2457734"/>
            <a:ext cx="336805" cy="336804"/>
            <a:chOff x="0" y="0"/>
            <a:chExt cx="336804" cy="336803"/>
          </a:xfrm>
        </p:grpSpPr>
        <p:sp>
          <p:nvSpPr>
            <p:cNvPr id="127" name="Figur"/>
            <p:cNvSpPr/>
            <p:nvPr/>
          </p:nvSpPr>
          <p:spPr>
            <a:xfrm>
              <a:off x="0" y="0"/>
              <a:ext cx="336805" cy="336804"/>
            </a:xfrm>
            <a:custGeom>
              <a:avLst/>
              <a:gdLst/>
              <a:ahLst/>
              <a:cxnLst>
                <a:cxn ang="0">
                  <a:pos x="wd2" y="hd2"/>
                </a:cxn>
                <a:cxn ang="5400000">
                  <a:pos x="wd2" y="hd2"/>
                </a:cxn>
                <a:cxn ang="10800000">
                  <a:pos x="wd2" y="hd2"/>
                </a:cxn>
                <a:cxn ang="16200000">
                  <a:pos x="wd2" y="hd2"/>
                </a:cxn>
              </a:cxnLst>
              <a:rect l="0" t="0" r="r" b="b"/>
              <a:pathLst>
                <a:path w="21600" h="21600" extrusionOk="0">
                  <a:moveTo>
                    <a:pt x="21209" y="21600"/>
                  </a:moveTo>
                  <a:lnTo>
                    <a:pt x="489" y="21600"/>
                  </a:lnTo>
                  <a:lnTo>
                    <a:pt x="195" y="21405"/>
                  </a:lnTo>
                  <a:lnTo>
                    <a:pt x="0" y="20818"/>
                  </a:lnTo>
                  <a:lnTo>
                    <a:pt x="0" y="20427"/>
                  </a:lnTo>
                  <a:lnTo>
                    <a:pt x="293" y="20232"/>
                  </a:lnTo>
                  <a:lnTo>
                    <a:pt x="20232" y="293"/>
                  </a:lnTo>
                  <a:lnTo>
                    <a:pt x="20427" y="0"/>
                  </a:lnTo>
                  <a:lnTo>
                    <a:pt x="20818" y="0"/>
                  </a:lnTo>
                  <a:lnTo>
                    <a:pt x="21405" y="195"/>
                  </a:lnTo>
                  <a:lnTo>
                    <a:pt x="21600" y="489"/>
                  </a:lnTo>
                  <a:lnTo>
                    <a:pt x="21600" y="880"/>
                  </a:lnTo>
                  <a:lnTo>
                    <a:pt x="19938" y="880"/>
                  </a:lnTo>
                  <a:lnTo>
                    <a:pt x="19938" y="1662"/>
                  </a:lnTo>
                  <a:lnTo>
                    <a:pt x="1662" y="19938"/>
                  </a:lnTo>
                  <a:lnTo>
                    <a:pt x="880" y="19938"/>
                  </a:lnTo>
                  <a:lnTo>
                    <a:pt x="1075" y="20525"/>
                  </a:lnTo>
                  <a:lnTo>
                    <a:pt x="880" y="20720"/>
                  </a:lnTo>
                  <a:lnTo>
                    <a:pt x="1141" y="20722"/>
                  </a:lnTo>
                  <a:lnTo>
                    <a:pt x="1368" y="21405"/>
                  </a:lnTo>
                  <a:lnTo>
                    <a:pt x="21405" y="21405"/>
                  </a:lnTo>
                  <a:lnTo>
                    <a:pt x="21209" y="21600"/>
                  </a:lnTo>
                  <a:close/>
                </a:path>
              </a:pathLst>
            </a:custGeom>
            <a:solidFill>
              <a:srgbClr val="4B77B3"/>
            </a:solidFill>
            <a:ln w="12700" cap="flat">
              <a:noFill/>
              <a:miter lim="400000"/>
            </a:ln>
            <a:effectLst/>
          </p:spPr>
          <p:txBody>
            <a:bodyPr wrap="square" lIns="45719" tIns="45719" rIns="45719" bIns="45719" numCol="1" anchor="t">
              <a:noAutofit/>
            </a:bodyPr>
            <a:lstStyle/>
            <a:p>
              <a:endParaRPr/>
            </a:p>
          </p:txBody>
        </p:sp>
        <p:sp>
          <p:nvSpPr>
            <p:cNvPr id="128" name="Figur"/>
            <p:cNvSpPr/>
            <p:nvPr/>
          </p:nvSpPr>
          <p:spPr>
            <a:xfrm>
              <a:off x="13715" y="13715"/>
              <a:ext cx="323090" cy="320041"/>
            </a:xfrm>
            <a:custGeom>
              <a:avLst/>
              <a:gdLst/>
              <a:ahLst/>
              <a:cxnLst>
                <a:cxn ang="0">
                  <a:pos x="wd2" y="hd2"/>
                </a:cxn>
                <a:cxn ang="5400000">
                  <a:pos x="wd2" y="hd2"/>
                </a:cxn>
                <a:cxn ang="10800000">
                  <a:pos x="wd2" y="hd2"/>
                </a:cxn>
                <a:cxn ang="16200000">
                  <a:pos x="wd2" y="hd2"/>
                </a:cxn>
              </a:cxnLst>
              <a:rect l="0" t="0" r="r" b="b"/>
              <a:pathLst>
                <a:path w="21600" h="21600" extrusionOk="0">
                  <a:moveTo>
                    <a:pt x="19868" y="823"/>
                  </a:moveTo>
                  <a:lnTo>
                    <a:pt x="19868" y="0"/>
                  </a:lnTo>
                  <a:lnTo>
                    <a:pt x="20450" y="235"/>
                  </a:lnTo>
                  <a:lnTo>
                    <a:pt x="19868" y="823"/>
                  </a:lnTo>
                  <a:close/>
                  <a:moveTo>
                    <a:pt x="21600" y="20983"/>
                  </a:moveTo>
                  <a:lnTo>
                    <a:pt x="20785" y="20983"/>
                  </a:lnTo>
                  <a:lnTo>
                    <a:pt x="20785" y="1231"/>
                  </a:lnTo>
                  <a:lnTo>
                    <a:pt x="21396" y="617"/>
                  </a:lnTo>
                  <a:lnTo>
                    <a:pt x="20785" y="370"/>
                  </a:lnTo>
                  <a:lnTo>
                    <a:pt x="20785" y="0"/>
                  </a:lnTo>
                  <a:lnTo>
                    <a:pt x="19868" y="0"/>
                  </a:lnTo>
                  <a:lnTo>
                    <a:pt x="21600" y="0"/>
                  </a:lnTo>
                  <a:lnTo>
                    <a:pt x="20683" y="0"/>
                  </a:lnTo>
                  <a:lnTo>
                    <a:pt x="20450" y="235"/>
                  </a:lnTo>
                  <a:lnTo>
                    <a:pt x="21600" y="235"/>
                  </a:lnTo>
                  <a:lnTo>
                    <a:pt x="21600" y="20983"/>
                  </a:lnTo>
                  <a:close/>
                  <a:moveTo>
                    <a:pt x="20785" y="1231"/>
                  </a:moveTo>
                  <a:lnTo>
                    <a:pt x="20785" y="370"/>
                  </a:lnTo>
                  <a:lnTo>
                    <a:pt x="21396" y="617"/>
                  </a:lnTo>
                  <a:lnTo>
                    <a:pt x="20785" y="1231"/>
                  </a:lnTo>
                  <a:close/>
                  <a:moveTo>
                    <a:pt x="204" y="20674"/>
                  </a:moveTo>
                  <a:lnTo>
                    <a:pt x="0" y="20057"/>
                  </a:lnTo>
                  <a:lnTo>
                    <a:pt x="815" y="20057"/>
                  </a:lnTo>
                  <a:lnTo>
                    <a:pt x="204" y="20674"/>
                  </a:lnTo>
                  <a:close/>
                  <a:moveTo>
                    <a:pt x="509" y="21600"/>
                  </a:moveTo>
                  <a:lnTo>
                    <a:pt x="272" y="20881"/>
                  </a:lnTo>
                  <a:lnTo>
                    <a:pt x="1220" y="20886"/>
                  </a:lnTo>
                  <a:lnTo>
                    <a:pt x="509" y="21600"/>
                  </a:lnTo>
                  <a:close/>
                  <a:moveTo>
                    <a:pt x="21396" y="21600"/>
                  </a:moveTo>
                  <a:lnTo>
                    <a:pt x="509" y="21600"/>
                  </a:lnTo>
                  <a:lnTo>
                    <a:pt x="1220" y="20886"/>
                  </a:lnTo>
                  <a:lnTo>
                    <a:pt x="20785" y="20983"/>
                  </a:lnTo>
                  <a:lnTo>
                    <a:pt x="21600" y="20983"/>
                  </a:lnTo>
                  <a:lnTo>
                    <a:pt x="21600" y="21394"/>
                  </a:lnTo>
                  <a:lnTo>
                    <a:pt x="21396"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30" name="object 14"/>
          <p:cNvSpPr/>
          <p:nvPr/>
        </p:nvSpPr>
        <p:spPr>
          <a:xfrm>
            <a:off x="2904744" y="2471449"/>
            <a:ext cx="310897" cy="3108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21600" y="0"/>
                </a:lnTo>
                <a:lnTo>
                  <a:pt x="21600" y="21600"/>
                </a:lnTo>
                <a:close/>
              </a:path>
            </a:pathLst>
          </a:custGeom>
          <a:solidFill>
            <a:srgbClr val="4B77B3"/>
          </a:solidFill>
          <a:ln w="12700">
            <a:miter lim="400000"/>
          </a:ln>
        </p:spPr>
        <p:txBody>
          <a:bodyPr lIns="45719" rIns="45719"/>
          <a:lstStyle/>
          <a:p>
            <a:endParaRPr/>
          </a:p>
        </p:txBody>
      </p:sp>
      <p:grpSp>
        <p:nvGrpSpPr>
          <p:cNvPr id="133" name="object 15"/>
          <p:cNvGrpSpPr/>
          <p:nvPr/>
        </p:nvGrpSpPr>
        <p:grpSpPr>
          <a:xfrm>
            <a:off x="2891027" y="2457734"/>
            <a:ext cx="336805" cy="336804"/>
            <a:chOff x="0" y="0"/>
            <a:chExt cx="336804" cy="336803"/>
          </a:xfrm>
        </p:grpSpPr>
        <p:sp>
          <p:nvSpPr>
            <p:cNvPr id="131" name="Figur"/>
            <p:cNvSpPr/>
            <p:nvPr/>
          </p:nvSpPr>
          <p:spPr>
            <a:xfrm>
              <a:off x="0" y="0"/>
              <a:ext cx="336805" cy="336804"/>
            </a:xfrm>
            <a:custGeom>
              <a:avLst/>
              <a:gdLst/>
              <a:ahLst/>
              <a:cxnLst>
                <a:cxn ang="0">
                  <a:pos x="wd2" y="hd2"/>
                </a:cxn>
                <a:cxn ang="5400000">
                  <a:pos x="wd2" y="hd2"/>
                </a:cxn>
                <a:cxn ang="10800000">
                  <a:pos x="wd2" y="hd2"/>
                </a:cxn>
                <a:cxn ang="16200000">
                  <a:pos x="wd2" y="hd2"/>
                </a:cxn>
              </a:cxnLst>
              <a:rect l="0" t="0" r="r" b="b"/>
              <a:pathLst>
                <a:path w="21600" h="21600" extrusionOk="0">
                  <a:moveTo>
                    <a:pt x="21209" y="21600"/>
                  </a:moveTo>
                  <a:lnTo>
                    <a:pt x="489" y="21600"/>
                  </a:lnTo>
                  <a:lnTo>
                    <a:pt x="195" y="21405"/>
                  </a:lnTo>
                  <a:lnTo>
                    <a:pt x="0" y="20818"/>
                  </a:lnTo>
                  <a:lnTo>
                    <a:pt x="0" y="20427"/>
                  </a:lnTo>
                  <a:lnTo>
                    <a:pt x="293" y="20232"/>
                  </a:lnTo>
                  <a:lnTo>
                    <a:pt x="20232" y="293"/>
                  </a:lnTo>
                  <a:lnTo>
                    <a:pt x="20427" y="0"/>
                  </a:lnTo>
                  <a:lnTo>
                    <a:pt x="20818" y="0"/>
                  </a:lnTo>
                  <a:lnTo>
                    <a:pt x="21405" y="195"/>
                  </a:lnTo>
                  <a:lnTo>
                    <a:pt x="21600" y="489"/>
                  </a:lnTo>
                  <a:lnTo>
                    <a:pt x="21600" y="880"/>
                  </a:lnTo>
                  <a:lnTo>
                    <a:pt x="19938" y="880"/>
                  </a:lnTo>
                  <a:lnTo>
                    <a:pt x="19938" y="2925"/>
                  </a:lnTo>
                  <a:lnTo>
                    <a:pt x="2842" y="19938"/>
                  </a:lnTo>
                  <a:lnTo>
                    <a:pt x="880" y="19938"/>
                  </a:lnTo>
                  <a:lnTo>
                    <a:pt x="1368" y="21405"/>
                  </a:lnTo>
                  <a:lnTo>
                    <a:pt x="21405" y="21405"/>
                  </a:lnTo>
                  <a:lnTo>
                    <a:pt x="21209" y="21600"/>
                  </a:lnTo>
                  <a:close/>
                </a:path>
              </a:pathLst>
            </a:custGeom>
            <a:solidFill>
              <a:srgbClr val="4B77B3"/>
            </a:solidFill>
            <a:ln w="12700" cap="flat">
              <a:noFill/>
              <a:miter lim="400000"/>
            </a:ln>
            <a:effectLst/>
          </p:spPr>
          <p:txBody>
            <a:bodyPr wrap="square" lIns="45719" tIns="45719" rIns="45719" bIns="45719" numCol="1" anchor="t">
              <a:noAutofit/>
            </a:bodyPr>
            <a:lstStyle/>
            <a:p>
              <a:endParaRPr/>
            </a:p>
          </p:txBody>
        </p:sp>
        <p:sp>
          <p:nvSpPr>
            <p:cNvPr id="132" name="Figur"/>
            <p:cNvSpPr/>
            <p:nvPr/>
          </p:nvSpPr>
          <p:spPr>
            <a:xfrm>
              <a:off x="13715" y="13715"/>
              <a:ext cx="323090" cy="320041"/>
            </a:xfrm>
            <a:custGeom>
              <a:avLst/>
              <a:gdLst/>
              <a:ahLst/>
              <a:cxnLst>
                <a:cxn ang="0">
                  <a:pos x="wd2" y="hd2"/>
                </a:cxn>
                <a:cxn ang="5400000">
                  <a:pos x="wd2" y="hd2"/>
                </a:cxn>
                <a:cxn ang="10800000">
                  <a:pos x="wd2" y="hd2"/>
                </a:cxn>
                <a:cxn ang="16200000">
                  <a:pos x="wd2" y="hd2"/>
                </a:cxn>
              </a:cxnLst>
              <a:rect l="0" t="0" r="r" b="b"/>
              <a:pathLst>
                <a:path w="21600" h="21600" extrusionOk="0">
                  <a:moveTo>
                    <a:pt x="19868" y="2153"/>
                  </a:moveTo>
                  <a:lnTo>
                    <a:pt x="19868" y="0"/>
                  </a:lnTo>
                  <a:lnTo>
                    <a:pt x="21396" y="617"/>
                  </a:lnTo>
                  <a:lnTo>
                    <a:pt x="19868" y="2153"/>
                  </a:lnTo>
                  <a:close/>
                  <a:moveTo>
                    <a:pt x="19868" y="20983"/>
                  </a:moveTo>
                  <a:lnTo>
                    <a:pt x="19868" y="2153"/>
                  </a:lnTo>
                  <a:lnTo>
                    <a:pt x="21396" y="617"/>
                  </a:lnTo>
                  <a:lnTo>
                    <a:pt x="19868" y="0"/>
                  </a:lnTo>
                  <a:lnTo>
                    <a:pt x="21600" y="0"/>
                  </a:lnTo>
                  <a:lnTo>
                    <a:pt x="21600" y="20057"/>
                  </a:lnTo>
                  <a:lnTo>
                    <a:pt x="20785" y="20057"/>
                  </a:lnTo>
                  <a:lnTo>
                    <a:pt x="19868" y="20983"/>
                  </a:lnTo>
                  <a:close/>
                  <a:moveTo>
                    <a:pt x="509" y="21600"/>
                  </a:moveTo>
                  <a:lnTo>
                    <a:pt x="0" y="20057"/>
                  </a:lnTo>
                  <a:lnTo>
                    <a:pt x="2045" y="20057"/>
                  </a:lnTo>
                  <a:lnTo>
                    <a:pt x="509" y="21600"/>
                  </a:lnTo>
                  <a:close/>
                  <a:moveTo>
                    <a:pt x="21396" y="21600"/>
                  </a:moveTo>
                  <a:lnTo>
                    <a:pt x="509" y="21600"/>
                  </a:lnTo>
                  <a:lnTo>
                    <a:pt x="2045" y="20057"/>
                  </a:lnTo>
                  <a:lnTo>
                    <a:pt x="19868" y="20057"/>
                  </a:lnTo>
                  <a:lnTo>
                    <a:pt x="19868" y="20983"/>
                  </a:lnTo>
                  <a:lnTo>
                    <a:pt x="21600" y="20983"/>
                  </a:lnTo>
                  <a:lnTo>
                    <a:pt x="21600" y="21394"/>
                  </a:lnTo>
                  <a:lnTo>
                    <a:pt x="21396" y="21600"/>
                  </a:lnTo>
                  <a:close/>
                  <a:moveTo>
                    <a:pt x="21600" y="20983"/>
                  </a:moveTo>
                  <a:lnTo>
                    <a:pt x="19868" y="20983"/>
                  </a:lnTo>
                  <a:lnTo>
                    <a:pt x="20785" y="20057"/>
                  </a:lnTo>
                  <a:lnTo>
                    <a:pt x="21600" y="20057"/>
                  </a:lnTo>
                  <a:lnTo>
                    <a:pt x="21600" y="20983"/>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34" name="object 16"/>
          <p:cNvSpPr/>
          <p:nvPr/>
        </p:nvSpPr>
        <p:spPr>
          <a:xfrm>
            <a:off x="3406140" y="3553236"/>
            <a:ext cx="176785"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solidFill>
            <a:srgbClr val="7997C3"/>
          </a:solidFill>
          <a:ln w="12700">
            <a:miter lim="400000"/>
          </a:ln>
        </p:spPr>
        <p:txBody>
          <a:bodyPr lIns="45719" rIns="45719"/>
          <a:lstStyle/>
          <a:p>
            <a:endParaRPr/>
          </a:p>
        </p:txBody>
      </p:sp>
      <p:grpSp>
        <p:nvGrpSpPr>
          <p:cNvPr id="137" name="object 17"/>
          <p:cNvGrpSpPr/>
          <p:nvPr/>
        </p:nvGrpSpPr>
        <p:grpSpPr>
          <a:xfrm>
            <a:off x="3393947" y="2450112"/>
            <a:ext cx="1851661" cy="1123190"/>
            <a:chOff x="0" y="0"/>
            <a:chExt cx="1851660" cy="1123188"/>
          </a:xfrm>
        </p:grpSpPr>
        <p:sp>
          <p:nvSpPr>
            <p:cNvPr id="135" name="Figur"/>
            <p:cNvSpPr/>
            <p:nvPr/>
          </p:nvSpPr>
          <p:spPr>
            <a:xfrm>
              <a:off x="-1" y="0"/>
              <a:ext cx="1851662" cy="1123189"/>
            </a:xfrm>
            <a:custGeom>
              <a:avLst/>
              <a:gdLst/>
              <a:ahLst/>
              <a:cxnLst>
                <a:cxn ang="0">
                  <a:pos x="wd2" y="hd2"/>
                </a:cxn>
                <a:cxn ang="5400000">
                  <a:pos x="wd2" y="hd2"/>
                </a:cxn>
                <a:cxn ang="10800000">
                  <a:pos x="wd2" y="hd2"/>
                </a:cxn>
                <a:cxn ang="16200000">
                  <a:pos x="wd2" y="hd2"/>
                </a:cxn>
              </a:cxnLst>
              <a:rect l="0" t="0" r="r" b="b"/>
              <a:pathLst>
                <a:path w="21600" h="21600" extrusionOk="0">
                  <a:moveTo>
                    <a:pt x="2293" y="21600"/>
                  </a:moveTo>
                  <a:lnTo>
                    <a:pt x="71" y="21600"/>
                  </a:lnTo>
                  <a:lnTo>
                    <a:pt x="0" y="21483"/>
                  </a:lnTo>
                  <a:lnTo>
                    <a:pt x="0" y="117"/>
                  </a:lnTo>
                  <a:lnTo>
                    <a:pt x="71" y="0"/>
                  </a:lnTo>
                  <a:lnTo>
                    <a:pt x="21529" y="0"/>
                  </a:lnTo>
                  <a:lnTo>
                    <a:pt x="21600" y="117"/>
                  </a:lnTo>
                  <a:lnTo>
                    <a:pt x="21600" y="234"/>
                  </a:lnTo>
                  <a:lnTo>
                    <a:pt x="142" y="234"/>
                  </a:lnTo>
                  <a:lnTo>
                    <a:pt x="142" y="21336"/>
                  </a:lnTo>
                  <a:lnTo>
                    <a:pt x="2364" y="21336"/>
                  </a:lnTo>
                  <a:lnTo>
                    <a:pt x="2364" y="21483"/>
                  </a:lnTo>
                  <a:lnTo>
                    <a:pt x="2293" y="21600"/>
                  </a:lnTo>
                  <a:close/>
                </a:path>
              </a:pathLst>
            </a:custGeom>
            <a:solidFill>
              <a:srgbClr val="7997C3"/>
            </a:solidFill>
            <a:ln w="12700" cap="flat">
              <a:noFill/>
              <a:miter lim="400000"/>
            </a:ln>
            <a:effectLst/>
          </p:spPr>
          <p:txBody>
            <a:bodyPr wrap="square" lIns="45719" tIns="45719" rIns="45719" bIns="45719" numCol="1" anchor="t">
              <a:noAutofit/>
            </a:bodyPr>
            <a:lstStyle/>
            <a:p>
              <a:endParaRPr/>
            </a:p>
          </p:txBody>
        </p:sp>
        <p:sp>
          <p:nvSpPr>
            <p:cNvPr id="136" name="Figur"/>
            <p:cNvSpPr/>
            <p:nvPr/>
          </p:nvSpPr>
          <p:spPr>
            <a:xfrm>
              <a:off x="188976" y="12192"/>
              <a:ext cx="1662685" cy="1097281"/>
            </a:xfrm>
            <a:custGeom>
              <a:avLst/>
              <a:gdLst/>
              <a:ahLst/>
              <a:cxnLst>
                <a:cxn ang="0">
                  <a:pos x="wd2" y="hd2"/>
                </a:cxn>
                <a:cxn ang="5400000">
                  <a:pos x="wd2" y="hd2"/>
                </a:cxn>
                <a:cxn ang="10800000">
                  <a:pos x="wd2" y="hd2"/>
                </a:cxn>
                <a:cxn ang="16200000">
                  <a:pos x="wd2" y="hd2"/>
                </a:cxn>
              </a:cxnLst>
              <a:rect l="0" t="0" r="r" b="b"/>
              <a:pathLst>
                <a:path w="21600" h="21600" extrusionOk="0">
                  <a:moveTo>
                    <a:pt x="21521" y="3720"/>
                  </a:moveTo>
                  <a:lnTo>
                    <a:pt x="178" y="3720"/>
                  </a:lnTo>
                  <a:lnTo>
                    <a:pt x="178" y="3480"/>
                  </a:lnTo>
                  <a:lnTo>
                    <a:pt x="21442" y="3480"/>
                  </a:lnTo>
                  <a:lnTo>
                    <a:pt x="21442" y="0"/>
                  </a:lnTo>
                  <a:lnTo>
                    <a:pt x="21600" y="0"/>
                  </a:lnTo>
                  <a:lnTo>
                    <a:pt x="21600" y="3630"/>
                  </a:lnTo>
                  <a:lnTo>
                    <a:pt x="21521" y="3720"/>
                  </a:lnTo>
                  <a:close/>
                  <a:moveTo>
                    <a:pt x="0" y="3720"/>
                  </a:moveTo>
                  <a:lnTo>
                    <a:pt x="178" y="3480"/>
                  </a:lnTo>
                  <a:lnTo>
                    <a:pt x="0" y="3720"/>
                  </a:lnTo>
                  <a:close/>
                  <a:moveTo>
                    <a:pt x="178" y="21600"/>
                  </a:moveTo>
                  <a:lnTo>
                    <a:pt x="0" y="21600"/>
                  </a:lnTo>
                  <a:lnTo>
                    <a:pt x="0" y="3720"/>
                  </a:lnTo>
                  <a:lnTo>
                    <a:pt x="178" y="3480"/>
                  </a:lnTo>
                  <a:lnTo>
                    <a:pt x="178"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38" name="object 18"/>
          <p:cNvSpPr/>
          <p:nvPr/>
        </p:nvSpPr>
        <p:spPr>
          <a:xfrm>
            <a:off x="3406140" y="2462052"/>
            <a:ext cx="1827278" cy="176530"/>
          </a:xfrm>
          <a:prstGeom prst="rect">
            <a:avLst/>
          </a:prstGeom>
          <a:solidFill>
            <a:srgbClr val="7997C3"/>
          </a:solidFill>
          <a:ln w="12700">
            <a:miter lim="400000"/>
          </a:ln>
        </p:spPr>
        <p:txBody>
          <a:bodyPr lIns="45719" rIns="45719"/>
          <a:lstStyle/>
          <a:p>
            <a:endParaRPr/>
          </a:p>
        </p:txBody>
      </p:sp>
      <p:sp>
        <p:nvSpPr>
          <p:cNvPr id="139" name="object 19"/>
          <p:cNvSpPr/>
          <p:nvPr/>
        </p:nvSpPr>
        <p:spPr>
          <a:xfrm>
            <a:off x="3406140" y="2638581"/>
            <a:ext cx="176785" cy="920751"/>
          </a:xfrm>
          <a:prstGeom prst="rect">
            <a:avLst/>
          </a:prstGeom>
          <a:solidFill>
            <a:srgbClr val="7997C3"/>
          </a:solidFill>
          <a:ln w="12700">
            <a:miter lim="400000"/>
          </a:ln>
        </p:spPr>
        <p:txBody>
          <a:bodyPr lIns="45719" rIns="45719"/>
          <a:lstStyle/>
          <a:p>
            <a:endParaRPr/>
          </a:p>
        </p:txBody>
      </p:sp>
      <p:grpSp>
        <p:nvGrpSpPr>
          <p:cNvPr id="142" name="object 20"/>
          <p:cNvGrpSpPr/>
          <p:nvPr/>
        </p:nvGrpSpPr>
        <p:grpSpPr>
          <a:xfrm>
            <a:off x="3393947" y="2450112"/>
            <a:ext cx="1851661" cy="1123190"/>
            <a:chOff x="0" y="0"/>
            <a:chExt cx="1851660" cy="1123188"/>
          </a:xfrm>
        </p:grpSpPr>
        <p:sp>
          <p:nvSpPr>
            <p:cNvPr id="140" name="Figur"/>
            <p:cNvSpPr/>
            <p:nvPr/>
          </p:nvSpPr>
          <p:spPr>
            <a:xfrm>
              <a:off x="-1" y="0"/>
              <a:ext cx="1851662" cy="1123189"/>
            </a:xfrm>
            <a:custGeom>
              <a:avLst/>
              <a:gdLst/>
              <a:ahLst/>
              <a:cxnLst>
                <a:cxn ang="0">
                  <a:pos x="wd2" y="hd2"/>
                </a:cxn>
                <a:cxn ang="5400000">
                  <a:pos x="wd2" y="hd2"/>
                </a:cxn>
                <a:cxn ang="10800000">
                  <a:pos x="wd2" y="hd2"/>
                </a:cxn>
                <a:cxn ang="16200000">
                  <a:pos x="wd2" y="hd2"/>
                </a:cxn>
              </a:cxnLst>
              <a:rect l="0" t="0" r="r" b="b"/>
              <a:pathLst>
                <a:path w="21600" h="21600" extrusionOk="0">
                  <a:moveTo>
                    <a:pt x="2293" y="21600"/>
                  </a:moveTo>
                  <a:lnTo>
                    <a:pt x="71" y="21600"/>
                  </a:lnTo>
                  <a:lnTo>
                    <a:pt x="0" y="21483"/>
                  </a:lnTo>
                  <a:lnTo>
                    <a:pt x="0" y="117"/>
                  </a:lnTo>
                  <a:lnTo>
                    <a:pt x="71" y="0"/>
                  </a:lnTo>
                  <a:lnTo>
                    <a:pt x="21529" y="0"/>
                  </a:lnTo>
                  <a:lnTo>
                    <a:pt x="21600" y="117"/>
                  </a:lnTo>
                  <a:lnTo>
                    <a:pt x="21600" y="234"/>
                  </a:lnTo>
                  <a:lnTo>
                    <a:pt x="302" y="234"/>
                  </a:lnTo>
                  <a:lnTo>
                    <a:pt x="142" y="469"/>
                  </a:lnTo>
                  <a:lnTo>
                    <a:pt x="302" y="469"/>
                  </a:lnTo>
                  <a:lnTo>
                    <a:pt x="302" y="21102"/>
                  </a:lnTo>
                  <a:lnTo>
                    <a:pt x="142" y="21102"/>
                  </a:lnTo>
                  <a:lnTo>
                    <a:pt x="302" y="21336"/>
                  </a:lnTo>
                  <a:lnTo>
                    <a:pt x="2364" y="21336"/>
                  </a:lnTo>
                  <a:lnTo>
                    <a:pt x="2364" y="21483"/>
                  </a:lnTo>
                  <a:lnTo>
                    <a:pt x="2293" y="21600"/>
                  </a:lnTo>
                  <a:close/>
                </a:path>
              </a:pathLst>
            </a:custGeom>
            <a:solidFill>
              <a:srgbClr val="7997C3"/>
            </a:solidFill>
            <a:ln w="12700" cap="flat">
              <a:noFill/>
              <a:miter lim="400000"/>
            </a:ln>
            <a:effectLst/>
          </p:spPr>
          <p:txBody>
            <a:bodyPr wrap="square" lIns="45719" tIns="45719" rIns="45719" bIns="45719" numCol="1" anchor="t">
              <a:noAutofit/>
            </a:bodyPr>
            <a:lstStyle/>
            <a:p>
              <a:endParaRPr/>
            </a:p>
          </p:txBody>
        </p:sp>
        <p:sp>
          <p:nvSpPr>
            <p:cNvPr id="141" name="Figur"/>
            <p:cNvSpPr/>
            <p:nvPr/>
          </p:nvSpPr>
          <p:spPr>
            <a:xfrm>
              <a:off x="12192" y="12191"/>
              <a:ext cx="1839469" cy="1097282"/>
            </a:xfrm>
            <a:custGeom>
              <a:avLst/>
              <a:gdLst/>
              <a:ahLst/>
              <a:cxnLst>
                <a:cxn ang="0">
                  <a:pos x="wd2" y="hd2"/>
                </a:cxn>
                <a:cxn ang="5400000">
                  <a:pos x="wd2" y="hd2"/>
                </a:cxn>
                <a:cxn ang="10800000">
                  <a:pos x="wd2" y="hd2"/>
                </a:cxn>
                <a:cxn ang="16200000">
                  <a:pos x="wd2" y="hd2"/>
                </a:cxn>
              </a:cxnLst>
              <a:rect l="0" t="0" r="r" b="b"/>
              <a:pathLst>
                <a:path w="21600" h="21600" extrusionOk="0">
                  <a:moveTo>
                    <a:pt x="161" y="240"/>
                  </a:moveTo>
                  <a:lnTo>
                    <a:pt x="0" y="240"/>
                  </a:lnTo>
                  <a:lnTo>
                    <a:pt x="161" y="0"/>
                  </a:lnTo>
                  <a:lnTo>
                    <a:pt x="161" y="240"/>
                  </a:lnTo>
                  <a:close/>
                  <a:moveTo>
                    <a:pt x="21296" y="240"/>
                  </a:moveTo>
                  <a:lnTo>
                    <a:pt x="161" y="240"/>
                  </a:lnTo>
                  <a:lnTo>
                    <a:pt x="161" y="0"/>
                  </a:lnTo>
                  <a:lnTo>
                    <a:pt x="21296" y="0"/>
                  </a:lnTo>
                  <a:lnTo>
                    <a:pt x="21296" y="240"/>
                  </a:lnTo>
                  <a:close/>
                  <a:moveTo>
                    <a:pt x="21296" y="3480"/>
                  </a:moveTo>
                  <a:lnTo>
                    <a:pt x="21296" y="0"/>
                  </a:lnTo>
                  <a:lnTo>
                    <a:pt x="21457" y="240"/>
                  </a:lnTo>
                  <a:lnTo>
                    <a:pt x="21600" y="240"/>
                  </a:lnTo>
                  <a:lnTo>
                    <a:pt x="21600" y="3240"/>
                  </a:lnTo>
                  <a:lnTo>
                    <a:pt x="21457" y="3240"/>
                  </a:lnTo>
                  <a:lnTo>
                    <a:pt x="21296" y="3480"/>
                  </a:lnTo>
                  <a:close/>
                  <a:moveTo>
                    <a:pt x="21600" y="240"/>
                  </a:moveTo>
                  <a:lnTo>
                    <a:pt x="21457" y="240"/>
                  </a:lnTo>
                  <a:lnTo>
                    <a:pt x="21296" y="0"/>
                  </a:lnTo>
                  <a:lnTo>
                    <a:pt x="21600" y="0"/>
                  </a:lnTo>
                  <a:lnTo>
                    <a:pt x="21600" y="240"/>
                  </a:lnTo>
                  <a:close/>
                  <a:moveTo>
                    <a:pt x="1933" y="21600"/>
                  </a:moveTo>
                  <a:lnTo>
                    <a:pt x="1933" y="3360"/>
                  </a:lnTo>
                  <a:lnTo>
                    <a:pt x="2004" y="3240"/>
                  </a:lnTo>
                  <a:lnTo>
                    <a:pt x="21296" y="3240"/>
                  </a:lnTo>
                  <a:lnTo>
                    <a:pt x="21296" y="3480"/>
                  </a:lnTo>
                  <a:lnTo>
                    <a:pt x="2237" y="3480"/>
                  </a:lnTo>
                  <a:lnTo>
                    <a:pt x="2076" y="3720"/>
                  </a:lnTo>
                  <a:lnTo>
                    <a:pt x="2237" y="3720"/>
                  </a:lnTo>
                  <a:lnTo>
                    <a:pt x="2237" y="21360"/>
                  </a:lnTo>
                  <a:lnTo>
                    <a:pt x="2076" y="21360"/>
                  </a:lnTo>
                  <a:lnTo>
                    <a:pt x="1933" y="21600"/>
                  </a:lnTo>
                  <a:close/>
                  <a:moveTo>
                    <a:pt x="21528" y="3720"/>
                  </a:moveTo>
                  <a:lnTo>
                    <a:pt x="2237" y="3720"/>
                  </a:lnTo>
                  <a:lnTo>
                    <a:pt x="2237" y="3480"/>
                  </a:lnTo>
                  <a:lnTo>
                    <a:pt x="21296" y="3480"/>
                  </a:lnTo>
                  <a:lnTo>
                    <a:pt x="21457" y="3240"/>
                  </a:lnTo>
                  <a:lnTo>
                    <a:pt x="21600" y="3240"/>
                  </a:lnTo>
                  <a:lnTo>
                    <a:pt x="21600" y="3630"/>
                  </a:lnTo>
                  <a:lnTo>
                    <a:pt x="21528" y="3720"/>
                  </a:lnTo>
                  <a:close/>
                  <a:moveTo>
                    <a:pt x="2237" y="3720"/>
                  </a:moveTo>
                  <a:lnTo>
                    <a:pt x="2076" y="3720"/>
                  </a:lnTo>
                  <a:lnTo>
                    <a:pt x="2237" y="3480"/>
                  </a:lnTo>
                  <a:lnTo>
                    <a:pt x="2237" y="3720"/>
                  </a:lnTo>
                  <a:close/>
                  <a:moveTo>
                    <a:pt x="161" y="21600"/>
                  </a:moveTo>
                  <a:lnTo>
                    <a:pt x="0" y="21360"/>
                  </a:lnTo>
                  <a:lnTo>
                    <a:pt x="161" y="21360"/>
                  </a:lnTo>
                  <a:lnTo>
                    <a:pt x="161" y="21600"/>
                  </a:lnTo>
                  <a:close/>
                  <a:moveTo>
                    <a:pt x="1933" y="21600"/>
                  </a:moveTo>
                  <a:lnTo>
                    <a:pt x="161" y="21600"/>
                  </a:lnTo>
                  <a:lnTo>
                    <a:pt x="161" y="21360"/>
                  </a:lnTo>
                  <a:lnTo>
                    <a:pt x="1933" y="21360"/>
                  </a:lnTo>
                  <a:lnTo>
                    <a:pt x="1933" y="21600"/>
                  </a:lnTo>
                  <a:close/>
                  <a:moveTo>
                    <a:pt x="2237" y="21600"/>
                  </a:moveTo>
                  <a:lnTo>
                    <a:pt x="1933" y="21600"/>
                  </a:lnTo>
                  <a:lnTo>
                    <a:pt x="2076" y="21360"/>
                  </a:lnTo>
                  <a:lnTo>
                    <a:pt x="2237" y="21360"/>
                  </a:lnTo>
                  <a:lnTo>
                    <a:pt x="2237"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43" name="object 21"/>
          <p:cNvSpPr txBox="1"/>
          <p:nvPr/>
        </p:nvSpPr>
        <p:spPr>
          <a:xfrm>
            <a:off x="3607308" y="2651281"/>
            <a:ext cx="1649096" cy="8031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363220" indent="76200">
              <a:lnSpc>
                <a:spcPts val="2100"/>
              </a:lnSpc>
              <a:spcBef>
                <a:spcPts val="500"/>
              </a:spcBef>
              <a:defRPr sz="2000" spc="-9"/>
            </a:pPr>
            <a:r>
              <a:t>Nivå </a:t>
            </a:r>
            <a:r>
              <a:rPr spc="0"/>
              <a:t>2</a:t>
            </a:r>
            <a:r>
              <a:rPr spc="-85"/>
              <a:t> </a:t>
            </a:r>
            <a:r>
              <a:rPr spc="-4"/>
              <a:t>egen  </a:t>
            </a:r>
            <a:r>
              <a:t>årsklasse</a:t>
            </a:r>
          </a:p>
        </p:txBody>
      </p:sp>
      <p:sp>
        <p:nvSpPr>
          <p:cNvPr id="144" name="object 22"/>
          <p:cNvSpPr/>
          <p:nvPr/>
        </p:nvSpPr>
        <p:spPr>
          <a:xfrm>
            <a:off x="3607308" y="2651281"/>
            <a:ext cx="1648968" cy="938785"/>
          </a:xfrm>
          <a:prstGeom prst="rect">
            <a:avLst/>
          </a:prstGeom>
          <a:blipFill>
            <a:blip r:embed="rId4"/>
            <a:stretch>
              <a:fillRect/>
            </a:stretch>
          </a:blipFill>
          <a:ln w="12700">
            <a:miter lim="400000"/>
          </a:ln>
        </p:spPr>
        <p:txBody>
          <a:bodyPr lIns="45719" rIns="45719"/>
          <a:lstStyle/>
          <a:p>
            <a:endParaRPr/>
          </a:p>
        </p:txBody>
      </p:sp>
      <p:sp>
        <p:nvSpPr>
          <p:cNvPr id="145" name="object 23"/>
          <p:cNvSpPr txBox="1"/>
          <p:nvPr/>
        </p:nvSpPr>
        <p:spPr>
          <a:xfrm>
            <a:off x="3670832" y="2715317"/>
            <a:ext cx="1228091" cy="8031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lnSpc>
                <a:spcPts val="2100"/>
              </a:lnSpc>
              <a:defRPr sz="2000" spc="-9"/>
            </a:pPr>
            <a:r>
              <a:rPr dirty="0"/>
              <a:t>Nivå </a:t>
            </a:r>
            <a:r>
              <a:rPr spc="0" dirty="0"/>
              <a:t>2</a:t>
            </a:r>
            <a:r>
              <a:rPr spc="-85" dirty="0"/>
              <a:t> </a:t>
            </a:r>
            <a:r>
              <a:rPr spc="-4" dirty="0"/>
              <a:t>egen  </a:t>
            </a:r>
            <a:r>
              <a:rPr dirty="0"/>
              <a:t>årsklasse</a:t>
            </a:r>
          </a:p>
        </p:txBody>
      </p:sp>
      <p:grpSp>
        <p:nvGrpSpPr>
          <p:cNvPr id="148" name="object 24"/>
          <p:cNvGrpSpPr/>
          <p:nvPr/>
        </p:nvGrpSpPr>
        <p:grpSpPr>
          <a:xfrm>
            <a:off x="4893564" y="1967006"/>
            <a:ext cx="338329" cy="336804"/>
            <a:chOff x="0" y="0"/>
            <a:chExt cx="338328" cy="336803"/>
          </a:xfrm>
        </p:grpSpPr>
        <p:sp>
          <p:nvSpPr>
            <p:cNvPr id="146" name="Figur"/>
            <p:cNvSpPr/>
            <p:nvPr/>
          </p:nvSpPr>
          <p:spPr>
            <a:xfrm>
              <a:off x="0" y="0"/>
              <a:ext cx="338329" cy="336804"/>
            </a:xfrm>
            <a:custGeom>
              <a:avLst/>
              <a:gdLst/>
              <a:ahLst/>
              <a:cxnLst>
                <a:cxn ang="0">
                  <a:pos x="wd2" y="hd2"/>
                </a:cxn>
                <a:cxn ang="5400000">
                  <a:pos x="wd2" y="hd2"/>
                </a:cxn>
                <a:cxn ang="10800000">
                  <a:pos x="wd2" y="hd2"/>
                </a:cxn>
                <a:cxn ang="16200000">
                  <a:pos x="wd2" y="hd2"/>
                </a:cxn>
              </a:cxnLst>
              <a:rect l="0" t="0" r="r" b="b"/>
              <a:pathLst>
                <a:path w="21600" h="21600" extrusionOk="0">
                  <a:moveTo>
                    <a:pt x="21211" y="21600"/>
                  </a:moveTo>
                  <a:lnTo>
                    <a:pt x="584" y="21600"/>
                  </a:lnTo>
                  <a:lnTo>
                    <a:pt x="292" y="21405"/>
                  </a:lnTo>
                  <a:lnTo>
                    <a:pt x="97" y="21111"/>
                  </a:lnTo>
                  <a:lnTo>
                    <a:pt x="0" y="20818"/>
                  </a:lnTo>
                  <a:lnTo>
                    <a:pt x="97" y="20427"/>
                  </a:lnTo>
                  <a:lnTo>
                    <a:pt x="20432" y="0"/>
                  </a:lnTo>
                  <a:lnTo>
                    <a:pt x="20724" y="0"/>
                  </a:lnTo>
                  <a:lnTo>
                    <a:pt x="21016" y="98"/>
                  </a:lnTo>
                  <a:lnTo>
                    <a:pt x="21405" y="195"/>
                  </a:lnTo>
                  <a:lnTo>
                    <a:pt x="21600" y="489"/>
                  </a:lnTo>
                  <a:lnTo>
                    <a:pt x="21600" y="880"/>
                  </a:lnTo>
                  <a:lnTo>
                    <a:pt x="19946" y="880"/>
                  </a:lnTo>
                  <a:lnTo>
                    <a:pt x="19946" y="1564"/>
                  </a:lnTo>
                  <a:lnTo>
                    <a:pt x="1654" y="19938"/>
                  </a:lnTo>
                  <a:lnTo>
                    <a:pt x="876" y="19938"/>
                  </a:lnTo>
                  <a:lnTo>
                    <a:pt x="1098" y="20497"/>
                  </a:lnTo>
                  <a:lnTo>
                    <a:pt x="876" y="20720"/>
                  </a:lnTo>
                  <a:lnTo>
                    <a:pt x="1188" y="20722"/>
                  </a:lnTo>
                  <a:lnTo>
                    <a:pt x="1459" y="21405"/>
                  </a:lnTo>
                  <a:lnTo>
                    <a:pt x="21405" y="21405"/>
                  </a:lnTo>
                  <a:lnTo>
                    <a:pt x="21211" y="21600"/>
                  </a:lnTo>
                  <a:close/>
                </a:path>
              </a:pathLst>
            </a:custGeom>
            <a:solidFill>
              <a:srgbClr val="A5B6D4"/>
            </a:solidFill>
            <a:ln w="12700" cap="flat">
              <a:noFill/>
              <a:miter lim="400000"/>
            </a:ln>
            <a:effectLst/>
          </p:spPr>
          <p:txBody>
            <a:bodyPr wrap="square" lIns="45719" tIns="45719" rIns="45719" bIns="45719" numCol="1" anchor="t">
              <a:noAutofit/>
            </a:bodyPr>
            <a:lstStyle/>
            <a:p>
              <a:endParaRPr/>
            </a:p>
          </p:txBody>
        </p:sp>
        <p:sp>
          <p:nvSpPr>
            <p:cNvPr id="147" name="Figur"/>
            <p:cNvSpPr/>
            <p:nvPr/>
          </p:nvSpPr>
          <p:spPr>
            <a:xfrm>
              <a:off x="13715" y="13715"/>
              <a:ext cx="324614" cy="320041"/>
            </a:xfrm>
            <a:custGeom>
              <a:avLst/>
              <a:gdLst/>
              <a:ahLst/>
              <a:cxnLst>
                <a:cxn ang="0">
                  <a:pos x="wd2" y="hd2"/>
                </a:cxn>
                <a:cxn ang="5400000">
                  <a:pos x="wd2" y="hd2"/>
                </a:cxn>
                <a:cxn ang="10800000">
                  <a:pos x="wd2" y="hd2"/>
                </a:cxn>
                <a:cxn ang="16200000">
                  <a:pos x="wd2" y="hd2"/>
                </a:cxn>
              </a:cxnLst>
              <a:rect l="0" t="0" r="r" b="b"/>
              <a:pathLst>
                <a:path w="21600" h="21600" extrusionOk="0">
                  <a:moveTo>
                    <a:pt x="21600" y="20983"/>
                  </a:moveTo>
                  <a:lnTo>
                    <a:pt x="20687" y="20983"/>
                  </a:lnTo>
                  <a:lnTo>
                    <a:pt x="20687" y="1134"/>
                  </a:lnTo>
                  <a:lnTo>
                    <a:pt x="21296" y="514"/>
                  </a:lnTo>
                  <a:lnTo>
                    <a:pt x="20687" y="294"/>
                  </a:lnTo>
                  <a:lnTo>
                    <a:pt x="20687" y="0"/>
                  </a:lnTo>
                  <a:lnTo>
                    <a:pt x="21600" y="0"/>
                  </a:lnTo>
                  <a:lnTo>
                    <a:pt x="21600" y="20983"/>
                  </a:lnTo>
                  <a:close/>
                  <a:moveTo>
                    <a:pt x="19876" y="720"/>
                  </a:moveTo>
                  <a:lnTo>
                    <a:pt x="19876" y="0"/>
                  </a:lnTo>
                  <a:lnTo>
                    <a:pt x="20399" y="190"/>
                  </a:lnTo>
                  <a:lnTo>
                    <a:pt x="19876" y="720"/>
                  </a:lnTo>
                  <a:close/>
                  <a:moveTo>
                    <a:pt x="20399" y="190"/>
                  </a:moveTo>
                  <a:lnTo>
                    <a:pt x="19876" y="0"/>
                  </a:lnTo>
                  <a:lnTo>
                    <a:pt x="20586" y="0"/>
                  </a:lnTo>
                  <a:lnTo>
                    <a:pt x="20399" y="190"/>
                  </a:lnTo>
                  <a:close/>
                  <a:moveTo>
                    <a:pt x="20687" y="1134"/>
                  </a:moveTo>
                  <a:lnTo>
                    <a:pt x="20687" y="294"/>
                  </a:lnTo>
                  <a:lnTo>
                    <a:pt x="21296" y="514"/>
                  </a:lnTo>
                  <a:lnTo>
                    <a:pt x="20687" y="1134"/>
                  </a:lnTo>
                  <a:close/>
                  <a:moveTo>
                    <a:pt x="232" y="20645"/>
                  </a:moveTo>
                  <a:lnTo>
                    <a:pt x="0" y="20057"/>
                  </a:lnTo>
                  <a:lnTo>
                    <a:pt x="811" y="20057"/>
                  </a:lnTo>
                  <a:lnTo>
                    <a:pt x="232" y="20645"/>
                  </a:lnTo>
                  <a:close/>
                  <a:moveTo>
                    <a:pt x="608" y="21600"/>
                  </a:moveTo>
                  <a:lnTo>
                    <a:pt x="325" y="20882"/>
                  </a:lnTo>
                  <a:lnTo>
                    <a:pt x="1309" y="20887"/>
                  </a:lnTo>
                  <a:lnTo>
                    <a:pt x="608" y="21600"/>
                  </a:lnTo>
                  <a:close/>
                  <a:moveTo>
                    <a:pt x="21397" y="21600"/>
                  </a:moveTo>
                  <a:lnTo>
                    <a:pt x="608" y="21600"/>
                  </a:lnTo>
                  <a:lnTo>
                    <a:pt x="1309" y="20887"/>
                  </a:lnTo>
                  <a:lnTo>
                    <a:pt x="21600" y="20983"/>
                  </a:lnTo>
                  <a:lnTo>
                    <a:pt x="21600" y="21394"/>
                  </a:lnTo>
                  <a:lnTo>
                    <a:pt x="21397"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49" name="object 25"/>
          <p:cNvSpPr/>
          <p:nvPr/>
        </p:nvSpPr>
        <p:spPr>
          <a:xfrm>
            <a:off x="4907279" y="1980722"/>
            <a:ext cx="310896" cy="3108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21600" y="0"/>
                </a:lnTo>
                <a:lnTo>
                  <a:pt x="21600" y="21600"/>
                </a:lnTo>
                <a:close/>
              </a:path>
            </a:pathLst>
          </a:custGeom>
          <a:solidFill>
            <a:srgbClr val="A5B6D4"/>
          </a:solidFill>
          <a:ln w="12700">
            <a:miter lim="400000"/>
          </a:ln>
        </p:spPr>
        <p:txBody>
          <a:bodyPr lIns="45719" rIns="45719"/>
          <a:lstStyle/>
          <a:p>
            <a:endParaRPr/>
          </a:p>
        </p:txBody>
      </p:sp>
      <p:grpSp>
        <p:nvGrpSpPr>
          <p:cNvPr id="152" name="object 26"/>
          <p:cNvGrpSpPr/>
          <p:nvPr/>
        </p:nvGrpSpPr>
        <p:grpSpPr>
          <a:xfrm>
            <a:off x="4893564" y="1967006"/>
            <a:ext cx="338329" cy="336804"/>
            <a:chOff x="0" y="0"/>
            <a:chExt cx="338328" cy="336803"/>
          </a:xfrm>
        </p:grpSpPr>
        <p:sp>
          <p:nvSpPr>
            <p:cNvPr id="150" name="Figur"/>
            <p:cNvSpPr/>
            <p:nvPr/>
          </p:nvSpPr>
          <p:spPr>
            <a:xfrm>
              <a:off x="0" y="0"/>
              <a:ext cx="338329" cy="336804"/>
            </a:xfrm>
            <a:custGeom>
              <a:avLst/>
              <a:gdLst/>
              <a:ahLst/>
              <a:cxnLst>
                <a:cxn ang="0">
                  <a:pos x="wd2" y="hd2"/>
                </a:cxn>
                <a:cxn ang="5400000">
                  <a:pos x="wd2" y="hd2"/>
                </a:cxn>
                <a:cxn ang="10800000">
                  <a:pos x="wd2" y="hd2"/>
                </a:cxn>
                <a:cxn ang="16200000">
                  <a:pos x="wd2" y="hd2"/>
                </a:cxn>
              </a:cxnLst>
              <a:rect l="0" t="0" r="r" b="b"/>
              <a:pathLst>
                <a:path w="21600" h="21600" extrusionOk="0">
                  <a:moveTo>
                    <a:pt x="21211" y="21600"/>
                  </a:moveTo>
                  <a:lnTo>
                    <a:pt x="584" y="21600"/>
                  </a:lnTo>
                  <a:lnTo>
                    <a:pt x="292" y="21405"/>
                  </a:lnTo>
                  <a:lnTo>
                    <a:pt x="97" y="21111"/>
                  </a:lnTo>
                  <a:lnTo>
                    <a:pt x="0" y="20818"/>
                  </a:lnTo>
                  <a:lnTo>
                    <a:pt x="97" y="20427"/>
                  </a:lnTo>
                  <a:lnTo>
                    <a:pt x="20432" y="0"/>
                  </a:lnTo>
                  <a:lnTo>
                    <a:pt x="20724" y="0"/>
                  </a:lnTo>
                  <a:lnTo>
                    <a:pt x="21016" y="98"/>
                  </a:lnTo>
                  <a:lnTo>
                    <a:pt x="21405" y="195"/>
                  </a:lnTo>
                  <a:lnTo>
                    <a:pt x="21600" y="489"/>
                  </a:lnTo>
                  <a:lnTo>
                    <a:pt x="21600" y="880"/>
                  </a:lnTo>
                  <a:lnTo>
                    <a:pt x="19946" y="880"/>
                  </a:lnTo>
                  <a:lnTo>
                    <a:pt x="19946" y="2743"/>
                  </a:lnTo>
                  <a:lnTo>
                    <a:pt x="2912" y="19938"/>
                  </a:lnTo>
                  <a:lnTo>
                    <a:pt x="876" y="19938"/>
                  </a:lnTo>
                  <a:lnTo>
                    <a:pt x="1459" y="21405"/>
                  </a:lnTo>
                  <a:lnTo>
                    <a:pt x="21405" y="21405"/>
                  </a:lnTo>
                  <a:lnTo>
                    <a:pt x="21211" y="21600"/>
                  </a:lnTo>
                  <a:close/>
                </a:path>
              </a:pathLst>
            </a:custGeom>
            <a:solidFill>
              <a:srgbClr val="A5B6D4"/>
            </a:solidFill>
            <a:ln w="12700" cap="flat">
              <a:noFill/>
              <a:miter lim="400000"/>
            </a:ln>
            <a:effectLst/>
          </p:spPr>
          <p:txBody>
            <a:bodyPr wrap="square" lIns="45719" tIns="45719" rIns="45719" bIns="45719" numCol="1" anchor="t">
              <a:noAutofit/>
            </a:bodyPr>
            <a:lstStyle/>
            <a:p>
              <a:endParaRPr/>
            </a:p>
          </p:txBody>
        </p:sp>
        <p:sp>
          <p:nvSpPr>
            <p:cNvPr id="151" name="Figur"/>
            <p:cNvSpPr/>
            <p:nvPr/>
          </p:nvSpPr>
          <p:spPr>
            <a:xfrm>
              <a:off x="13715" y="13715"/>
              <a:ext cx="324614" cy="320041"/>
            </a:xfrm>
            <a:custGeom>
              <a:avLst/>
              <a:gdLst/>
              <a:ahLst/>
              <a:cxnLst>
                <a:cxn ang="0">
                  <a:pos x="wd2" y="hd2"/>
                </a:cxn>
                <a:cxn ang="5400000">
                  <a:pos x="wd2" y="hd2"/>
                </a:cxn>
                <a:cxn ang="10800000">
                  <a:pos x="wd2" y="hd2"/>
                </a:cxn>
                <a:cxn ang="16200000">
                  <a:pos x="wd2" y="hd2"/>
                </a:cxn>
              </a:cxnLst>
              <a:rect l="0" t="0" r="r" b="b"/>
              <a:pathLst>
                <a:path w="21600" h="21600" extrusionOk="0">
                  <a:moveTo>
                    <a:pt x="19876" y="1961"/>
                  </a:moveTo>
                  <a:lnTo>
                    <a:pt x="19876" y="0"/>
                  </a:lnTo>
                  <a:lnTo>
                    <a:pt x="21296" y="514"/>
                  </a:lnTo>
                  <a:lnTo>
                    <a:pt x="19876" y="1961"/>
                  </a:lnTo>
                  <a:close/>
                  <a:moveTo>
                    <a:pt x="19876" y="20983"/>
                  </a:moveTo>
                  <a:lnTo>
                    <a:pt x="19876" y="1961"/>
                  </a:lnTo>
                  <a:lnTo>
                    <a:pt x="21296" y="514"/>
                  </a:lnTo>
                  <a:lnTo>
                    <a:pt x="19876" y="0"/>
                  </a:lnTo>
                  <a:lnTo>
                    <a:pt x="21600" y="0"/>
                  </a:lnTo>
                  <a:lnTo>
                    <a:pt x="21600" y="20057"/>
                  </a:lnTo>
                  <a:lnTo>
                    <a:pt x="20687" y="20057"/>
                  </a:lnTo>
                  <a:lnTo>
                    <a:pt x="19876" y="20983"/>
                  </a:lnTo>
                  <a:close/>
                  <a:moveTo>
                    <a:pt x="608" y="21600"/>
                  </a:moveTo>
                  <a:lnTo>
                    <a:pt x="0" y="20057"/>
                  </a:lnTo>
                  <a:lnTo>
                    <a:pt x="2122" y="20057"/>
                  </a:lnTo>
                  <a:lnTo>
                    <a:pt x="608" y="21600"/>
                  </a:lnTo>
                  <a:close/>
                  <a:moveTo>
                    <a:pt x="21397" y="21600"/>
                  </a:moveTo>
                  <a:lnTo>
                    <a:pt x="608" y="21600"/>
                  </a:lnTo>
                  <a:lnTo>
                    <a:pt x="2122" y="20057"/>
                  </a:lnTo>
                  <a:lnTo>
                    <a:pt x="19876" y="20057"/>
                  </a:lnTo>
                  <a:lnTo>
                    <a:pt x="19876" y="20983"/>
                  </a:lnTo>
                  <a:lnTo>
                    <a:pt x="21600" y="20983"/>
                  </a:lnTo>
                  <a:lnTo>
                    <a:pt x="21600" y="21394"/>
                  </a:lnTo>
                  <a:lnTo>
                    <a:pt x="21397" y="21600"/>
                  </a:lnTo>
                  <a:close/>
                  <a:moveTo>
                    <a:pt x="21600" y="20983"/>
                  </a:moveTo>
                  <a:lnTo>
                    <a:pt x="19876" y="20983"/>
                  </a:lnTo>
                  <a:lnTo>
                    <a:pt x="20687" y="20057"/>
                  </a:lnTo>
                  <a:lnTo>
                    <a:pt x="21600" y="20057"/>
                  </a:lnTo>
                  <a:lnTo>
                    <a:pt x="21600" y="20983"/>
                  </a:lnTo>
                  <a:close/>
                </a:path>
              </a:pathLst>
            </a:custGeom>
            <a:noFill/>
            <a:ln w="12700" cap="flat">
              <a:noFill/>
              <a:miter lim="400000"/>
            </a:ln>
            <a:effectLst/>
          </p:spPr>
          <p:txBody>
            <a:bodyPr wrap="square" lIns="45719" tIns="45719" rIns="45719" bIns="45719" numCol="1" anchor="t">
              <a:noAutofit/>
            </a:bodyPr>
            <a:lstStyle/>
            <a:p>
              <a:endParaRPr/>
            </a:p>
          </p:txBody>
        </p:sp>
      </p:grpSp>
      <p:grpSp>
        <p:nvGrpSpPr>
          <p:cNvPr id="155" name="object 27"/>
          <p:cNvGrpSpPr/>
          <p:nvPr/>
        </p:nvGrpSpPr>
        <p:grpSpPr>
          <a:xfrm>
            <a:off x="5439154" y="2008153"/>
            <a:ext cx="176786" cy="1097281"/>
            <a:chOff x="0" y="0"/>
            <a:chExt cx="176784" cy="1097280"/>
          </a:xfrm>
        </p:grpSpPr>
        <p:sp>
          <p:nvSpPr>
            <p:cNvPr id="153" name="Linje"/>
            <p:cNvSpPr/>
            <p:nvPr/>
          </p:nvSpPr>
          <p:spPr>
            <a:xfrm>
              <a:off x="0" y="0"/>
              <a:ext cx="176785" cy="10972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12700" cap="flat">
              <a:noFill/>
              <a:miter lim="400000"/>
            </a:ln>
            <a:effectLst/>
          </p:spPr>
          <p:txBody>
            <a:bodyPr wrap="square" lIns="45719" tIns="45719" rIns="45719" bIns="45719" numCol="1" anchor="t">
              <a:noAutofit/>
            </a:bodyPr>
            <a:lstStyle/>
            <a:p>
              <a:endParaRPr/>
            </a:p>
          </p:txBody>
        </p:sp>
        <p:sp>
          <p:nvSpPr>
            <p:cNvPr id="154" name="Linje"/>
            <p:cNvSpPr/>
            <p:nvPr/>
          </p:nvSpPr>
          <p:spPr>
            <a:xfrm>
              <a:off x="0" y="0"/>
              <a:ext cx="176785" cy="10972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noFill/>
              <a:miter lim="400000"/>
            </a:ln>
            <a:effectLst/>
          </p:spPr>
          <p:txBody>
            <a:bodyPr wrap="square" lIns="45719" tIns="45719" rIns="45719" bIns="45719" numCol="1" anchor="t">
              <a:noAutofit/>
            </a:bodyPr>
            <a:lstStyle/>
            <a:p>
              <a:endParaRPr/>
            </a:p>
          </p:txBody>
        </p:sp>
      </p:grpSp>
      <p:grpSp>
        <p:nvGrpSpPr>
          <p:cNvPr id="158" name="object 28"/>
          <p:cNvGrpSpPr/>
          <p:nvPr/>
        </p:nvGrpSpPr>
        <p:grpSpPr>
          <a:xfrm>
            <a:off x="5426964" y="1994437"/>
            <a:ext cx="1851662" cy="1123190"/>
            <a:chOff x="0" y="0"/>
            <a:chExt cx="1851661" cy="1123188"/>
          </a:xfrm>
        </p:grpSpPr>
        <p:sp>
          <p:nvSpPr>
            <p:cNvPr id="156" name="Figur"/>
            <p:cNvSpPr/>
            <p:nvPr/>
          </p:nvSpPr>
          <p:spPr>
            <a:xfrm>
              <a:off x="-1" y="0"/>
              <a:ext cx="1851663" cy="1123189"/>
            </a:xfrm>
            <a:custGeom>
              <a:avLst/>
              <a:gdLst/>
              <a:ahLst/>
              <a:cxnLst>
                <a:cxn ang="0">
                  <a:pos x="wd2" y="hd2"/>
                </a:cxn>
                <a:cxn ang="5400000">
                  <a:pos x="wd2" y="hd2"/>
                </a:cxn>
                <a:cxn ang="10800000">
                  <a:pos x="wd2" y="hd2"/>
                </a:cxn>
                <a:cxn ang="16200000">
                  <a:pos x="wd2" y="hd2"/>
                </a:cxn>
              </a:cxnLst>
              <a:rect l="0" t="0" r="r" b="b"/>
              <a:pathLst>
                <a:path w="21600" h="21600" extrusionOk="0">
                  <a:moveTo>
                    <a:pt x="2293" y="21600"/>
                  </a:moveTo>
                  <a:lnTo>
                    <a:pt x="71" y="21600"/>
                  </a:lnTo>
                  <a:lnTo>
                    <a:pt x="0" y="21512"/>
                  </a:lnTo>
                  <a:lnTo>
                    <a:pt x="0" y="117"/>
                  </a:lnTo>
                  <a:lnTo>
                    <a:pt x="71" y="0"/>
                  </a:lnTo>
                  <a:lnTo>
                    <a:pt x="21529" y="0"/>
                  </a:lnTo>
                  <a:lnTo>
                    <a:pt x="21600" y="117"/>
                  </a:lnTo>
                  <a:lnTo>
                    <a:pt x="21600" y="264"/>
                  </a:lnTo>
                  <a:lnTo>
                    <a:pt x="142" y="264"/>
                  </a:lnTo>
                  <a:lnTo>
                    <a:pt x="142" y="21366"/>
                  </a:lnTo>
                  <a:lnTo>
                    <a:pt x="2364" y="21366"/>
                  </a:lnTo>
                  <a:lnTo>
                    <a:pt x="2364" y="21512"/>
                  </a:lnTo>
                  <a:lnTo>
                    <a:pt x="2293" y="21600"/>
                  </a:lnTo>
                  <a:close/>
                </a:path>
              </a:pathLst>
            </a:custGeom>
            <a:solidFill>
              <a:srgbClr val="A5B6D4"/>
            </a:solidFill>
            <a:ln w="12700" cap="flat">
              <a:noFill/>
              <a:miter lim="400000"/>
            </a:ln>
            <a:effectLst/>
          </p:spPr>
          <p:txBody>
            <a:bodyPr wrap="square" lIns="45719" tIns="45719" rIns="45719" bIns="45719" numCol="1" anchor="t">
              <a:noAutofit/>
            </a:bodyPr>
            <a:lstStyle/>
            <a:p>
              <a:endParaRPr/>
            </a:p>
          </p:txBody>
        </p:sp>
        <p:sp>
          <p:nvSpPr>
            <p:cNvPr id="157" name="Figur"/>
            <p:cNvSpPr/>
            <p:nvPr/>
          </p:nvSpPr>
          <p:spPr>
            <a:xfrm>
              <a:off x="188976" y="13716"/>
              <a:ext cx="1662685" cy="1097281"/>
            </a:xfrm>
            <a:custGeom>
              <a:avLst/>
              <a:gdLst/>
              <a:ahLst/>
              <a:cxnLst>
                <a:cxn ang="0">
                  <a:pos x="wd2" y="hd2"/>
                </a:cxn>
                <a:cxn ang="5400000">
                  <a:pos x="wd2" y="hd2"/>
                </a:cxn>
                <a:cxn ang="10800000">
                  <a:pos x="wd2" y="hd2"/>
                </a:cxn>
                <a:cxn ang="16200000">
                  <a:pos x="wd2" y="hd2"/>
                </a:cxn>
              </a:cxnLst>
              <a:rect l="0" t="0" r="r" b="b"/>
              <a:pathLst>
                <a:path w="21600" h="21600" extrusionOk="0">
                  <a:moveTo>
                    <a:pt x="21521" y="3720"/>
                  </a:moveTo>
                  <a:lnTo>
                    <a:pt x="178" y="3720"/>
                  </a:lnTo>
                  <a:lnTo>
                    <a:pt x="178" y="3480"/>
                  </a:lnTo>
                  <a:lnTo>
                    <a:pt x="21442" y="3480"/>
                  </a:lnTo>
                  <a:lnTo>
                    <a:pt x="21442" y="0"/>
                  </a:lnTo>
                  <a:lnTo>
                    <a:pt x="21600" y="0"/>
                  </a:lnTo>
                  <a:lnTo>
                    <a:pt x="21600" y="3600"/>
                  </a:lnTo>
                  <a:lnTo>
                    <a:pt x="21521" y="3720"/>
                  </a:lnTo>
                  <a:close/>
                  <a:moveTo>
                    <a:pt x="0" y="3720"/>
                  </a:moveTo>
                  <a:lnTo>
                    <a:pt x="178" y="3480"/>
                  </a:lnTo>
                  <a:lnTo>
                    <a:pt x="0" y="3720"/>
                  </a:lnTo>
                  <a:close/>
                  <a:moveTo>
                    <a:pt x="178" y="21600"/>
                  </a:moveTo>
                  <a:lnTo>
                    <a:pt x="0" y="21600"/>
                  </a:lnTo>
                  <a:lnTo>
                    <a:pt x="0" y="3720"/>
                  </a:lnTo>
                  <a:lnTo>
                    <a:pt x="178" y="3480"/>
                  </a:lnTo>
                  <a:lnTo>
                    <a:pt x="178"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59" name="object 29"/>
          <p:cNvSpPr/>
          <p:nvPr/>
        </p:nvSpPr>
        <p:spPr>
          <a:xfrm>
            <a:off x="5439154" y="2008662"/>
            <a:ext cx="1827278" cy="176531"/>
          </a:xfrm>
          <a:prstGeom prst="rect">
            <a:avLst/>
          </a:prstGeom>
          <a:solidFill>
            <a:srgbClr val="A5B6D4"/>
          </a:solidFill>
          <a:ln w="12700">
            <a:miter lim="400000"/>
          </a:ln>
        </p:spPr>
        <p:txBody>
          <a:bodyPr lIns="45719" rIns="45719"/>
          <a:lstStyle/>
          <a:p>
            <a:endParaRPr/>
          </a:p>
        </p:txBody>
      </p:sp>
      <p:sp>
        <p:nvSpPr>
          <p:cNvPr id="160" name="object 30"/>
          <p:cNvSpPr/>
          <p:nvPr/>
        </p:nvSpPr>
        <p:spPr>
          <a:xfrm>
            <a:off x="5439154" y="2185192"/>
            <a:ext cx="176786" cy="920751"/>
          </a:xfrm>
          <a:prstGeom prst="rect">
            <a:avLst/>
          </a:prstGeom>
          <a:solidFill>
            <a:srgbClr val="A5B6D4"/>
          </a:solidFill>
          <a:ln w="12700">
            <a:miter lim="400000"/>
          </a:ln>
        </p:spPr>
        <p:txBody>
          <a:bodyPr lIns="45719" rIns="45719"/>
          <a:lstStyle/>
          <a:p>
            <a:endParaRPr/>
          </a:p>
        </p:txBody>
      </p:sp>
      <p:grpSp>
        <p:nvGrpSpPr>
          <p:cNvPr id="163" name="object 31"/>
          <p:cNvGrpSpPr/>
          <p:nvPr/>
        </p:nvGrpSpPr>
        <p:grpSpPr>
          <a:xfrm>
            <a:off x="5426964" y="1994437"/>
            <a:ext cx="1851662" cy="1123190"/>
            <a:chOff x="0" y="0"/>
            <a:chExt cx="1851661" cy="1123188"/>
          </a:xfrm>
        </p:grpSpPr>
        <p:sp>
          <p:nvSpPr>
            <p:cNvPr id="161" name="Figur"/>
            <p:cNvSpPr/>
            <p:nvPr/>
          </p:nvSpPr>
          <p:spPr>
            <a:xfrm>
              <a:off x="-1" y="0"/>
              <a:ext cx="1851663" cy="1123189"/>
            </a:xfrm>
            <a:custGeom>
              <a:avLst/>
              <a:gdLst/>
              <a:ahLst/>
              <a:cxnLst>
                <a:cxn ang="0">
                  <a:pos x="wd2" y="hd2"/>
                </a:cxn>
                <a:cxn ang="5400000">
                  <a:pos x="wd2" y="hd2"/>
                </a:cxn>
                <a:cxn ang="10800000">
                  <a:pos x="wd2" y="hd2"/>
                </a:cxn>
                <a:cxn ang="16200000">
                  <a:pos x="wd2" y="hd2"/>
                </a:cxn>
              </a:cxnLst>
              <a:rect l="0" t="0" r="r" b="b"/>
              <a:pathLst>
                <a:path w="21600" h="21600" extrusionOk="0">
                  <a:moveTo>
                    <a:pt x="2293" y="21600"/>
                  </a:moveTo>
                  <a:lnTo>
                    <a:pt x="71" y="21600"/>
                  </a:lnTo>
                  <a:lnTo>
                    <a:pt x="0" y="21512"/>
                  </a:lnTo>
                  <a:lnTo>
                    <a:pt x="0" y="117"/>
                  </a:lnTo>
                  <a:lnTo>
                    <a:pt x="71" y="0"/>
                  </a:lnTo>
                  <a:lnTo>
                    <a:pt x="21529" y="0"/>
                  </a:lnTo>
                  <a:lnTo>
                    <a:pt x="21600" y="117"/>
                  </a:lnTo>
                  <a:lnTo>
                    <a:pt x="21600" y="264"/>
                  </a:lnTo>
                  <a:lnTo>
                    <a:pt x="302" y="264"/>
                  </a:lnTo>
                  <a:lnTo>
                    <a:pt x="142" y="498"/>
                  </a:lnTo>
                  <a:lnTo>
                    <a:pt x="302" y="498"/>
                  </a:lnTo>
                  <a:lnTo>
                    <a:pt x="302" y="21131"/>
                  </a:lnTo>
                  <a:lnTo>
                    <a:pt x="142" y="21131"/>
                  </a:lnTo>
                  <a:lnTo>
                    <a:pt x="302" y="21366"/>
                  </a:lnTo>
                  <a:lnTo>
                    <a:pt x="2364" y="21366"/>
                  </a:lnTo>
                  <a:lnTo>
                    <a:pt x="2364" y="21512"/>
                  </a:lnTo>
                  <a:lnTo>
                    <a:pt x="2293" y="21600"/>
                  </a:lnTo>
                  <a:close/>
                </a:path>
              </a:pathLst>
            </a:custGeom>
            <a:solidFill>
              <a:srgbClr val="A5B6D4"/>
            </a:solidFill>
            <a:ln w="12700" cap="flat">
              <a:noFill/>
              <a:miter lim="400000"/>
            </a:ln>
            <a:effectLst/>
          </p:spPr>
          <p:txBody>
            <a:bodyPr wrap="square" lIns="45719" tIns="45719" rIns="45719" bIns="45719" numCol="1" anchor="t">
              <a:noAutofit/>
            </a:bodyPr>
            <a:lstStyle/>
            <a:p>
              <a:endParaRPr/>
            </a:p>
          </p:txBody>
        </p:sp>
        <p:sp>
          <p:nvSpPr>
            <p:cNvPr id="162" name="Figur"/>
            <p:cNvSpPr/>
            <p:nvPr/>
          </p:nvSpPr>
          <p:spPr>
            <a:xfrm>
              <a:off x="12191" y="13716"/>
              <a:ext cx="1839471" cy="1097281"/>
            </a:xfrm>
            <a:custGeom>
              <a:avLst/>
              <a:gdLst/>
              <a:ahLst/>
              <a:cxnLst>
                <a:cxn ang="0">
                  <a:pos x="wd2" y="hd2"/>
                </a:cxn>
                <a:cxn ang="5400000">
                  <a:pos x="wd2" y="hd2"/>
                </a:cxn>
                <a:cxn ang="10800000">
                  <a:pos x="wd2" y="hd2"/>
                </a:cxn>
                <a:cxn ang="16200000">
                  <a:pos x="wd2" y="hd2"/>
                </a:cxn>
              </a:cxnLst>
              <a:rect l="0" t="0" r="r" b="b"/>
              <a:pathLst>
                <a:path w="21600" h="21600" extrusionOk="0">
                  <a:moveTo>
                    <a:pt x="161" y="240"/>
                  </a:moveTo>
                  <a:lnTo>
                    <a:pt x="0" y="240"/>
                  </a:lnTo>
                  <a:lnTo>
                    <a:pt x="161" y="0"/>
                  </a:lnTo>
                  <a:lnTo>
                    <a:pt x="161" y="240"/>
                  </a:lnTo>
                  <a:close/>
                  <a:moveTo>
                    <a:pt x="21314" y="240"/>
                  </a:moveTo>
                  <a:lnTo>
                    <a:pt x="161" y="240"/>
                  </a:lnTo>
                  <a:lnTo>
                    <a:pt x="161" y="0"/>
                  </a:lnTo>
                  <a:lnTo>
                    <a:pt x="21314" y="0"/>
                  </a:lnTo>
                  <a:lnTo>
                    <a:pt x="21314" y="240"/>
                  </a:lnTo>
                  <a:close/>
                  <a:moveTo>
                    <a:pt x="21314" y="3480"/>
                  </a:moveTo>
                  <a:lnTo>
                    <a:pt x="21314" y="0"/>
                  </a:lnTo>
                  <a:lnTo>
                    <a:pt x="21457" y="240"/>
                  </a:lnTo>
                  <a:lnTo>
                    <a:pt x="21600" y="240"/>
                  </a:lnTo>
                  <a:lnTo>
                    <a:pt x="21600" y="3210"/>
                  </a:lnTo>
                  <a:lnTo>
                    <a:pt x="21457" y="3210"/>
                  </a:lnTo>
                  <a:lnTo>
                    <a:pt x="21314" y="3480"/>
                  </a:lnTo>
                  <a:close/>
                  <a:moveTo>
                    <a:pt x="21600" y="240"/>
                  </a:moveTo>
                  <a:lnTo>
                    <a:pt x="21457" y="240"/>
                  </a:lnTo>
                  <a:lnTo>
                    <a:pt x="21314" y="0"/>
                  </a:lnTo>
                  <a:lnTo>
                    <a:pt x="21600" y="0"/>
                  </a:lnTo>
                  <a:lnTo>
                    <a:pt x="21600" y="240"/>
                  </a:lnTo>
                  <a:close/>
                  <a:moveTo>
                    <a:pt x="1933" y="21600"/>
                  </a:moveTo>
                  <a:lnTo>
                    <a:pt x="1933" y="3330"/>
                  </a:lnTo>
                  <a:lnTo>
                    <a:pt x="2004" y="3210"/>
                  </a:lnTo>
                  <a:lnTo>
                    <a:pt x="21314" y="3210"/>
                  </a:lnTo>
                  <a:lnTo>
                    <a:pt x="21314" y="3480"/>
                  </a:lnTo>
                  <a:lnTo>
                    <a:pt x="2237" y="3480"/>
                  </a:lnTo>
                  <a:lnTo>
                    <a:pt x="2076" y="3720"/>
                  </a:lnTo>
                  <a:lnTo>
                    <a:pt x="2237" y="3720"/>
                  </a:lnTo>
                  <a:lnTo>
                    <a:pt x="2237" y="21360"/>
                  </a:lnTo>
                  <a:lnTo>
                    <a:pt x="2076" y="21360"/>
                  </a:lnTo>
                  <a:lnTo>
                    <a:pt x="1933" y="21600"/>
                  </a:lnTo>
                  <a:close/>
                  <a:moveTo>
                    <a:pt x="21528" y="3720"/>
                  </a:moveTo>
                  <a:lnTo>
                    <a:pt x="2237" y="3720"/>
                  </a:lnTo>
                  <a:lnTo>
                    <a:pt x="2237" y="3480"/>
                  </a:lnTo>
                  <a:lnTo>
                    <a:pt x="21314" y="3480"/>
                  </a:lnTo>
                  <a:lnTo>
                    <a:pt x="21457" y="3210"/>
                  </a:lnTo>
                  <a:lnTo>
                    <a:pt x="21600" y="3210"/>
                  </a:lnTo>
                  <a:lnTo>
                    <a:pt x="21600" y="3600"/>
                  </a:lnTo>
                  <a:lnTo>
                    <a:pt x="21528" y="3720"/>
                  </a:lnTo>
                  <a:close/>
                  <a:moveTo>
                    <a:pt x="2237" y="3720"/>
                  </a:moveTo>
                  <a:lnTo>
                    <a:pt x="2076" y="3720"/>
                  </a:lnTo>
                  <a:lnTo>
                    <a:pt x="2237" y="3480"/>
                  </a:lnTo>
                  <a:lnTo>
                    <a:pt x="2237" y="3720"/>
                  </a:lnTo>
                  <a:close/>
                  <a:moveTo>
                    <a:pt x="161" y="21600"/>
                  </a:moveTo>
                  <a:lnTo>
                    <a:pt x="0" y="21360"/>
                  </a:lnTo>
                  <a:lnTo>
                    <a:pt x="161" y="21360"/>
                  </a:lnTo>
                  <a:lnTo>
                    <a:pt x="161" y="21600"/>
                  </a:lnTo>
                  <a:close/>
                  <a:moveTo>
                    <a:pt x="1933" y="21600"/>
                  </a:moveTo>
                  <a:lnTo>
                    <a:pt x="161" y="21600"/>
                  </a:lnTo>
                  <a:lnTo>
                    <a:pt x="161" y="21360"/>
                  </a:lnTo>
                  <a:lnTo>
                    <a:pt x="1933" y="21360"/>
                  </a:lnTo>
                  <a:lnTo>
                    <a:pt x="1933" y="21600"/>
                  </a:lnTo>
                  <a:close/>
                  <a:moveTo>
                    <a:pt x="2237" y="21600"/>
                  </a:moveTo>
                  <a:lnTo>
                    <a:pt x="1933" y="21600"/>
                  </a:lnTo>
                  <a:lnTo>
                    <a:pt x="2076" y="21360"/>
                  </a:lnTo>
                  <a:lnTo>
                    <a:pt x="2237" y="21360"/>
                  </a:lnTo>
                  <a:lnTo>
                    <a:pt x="2237"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64" name="object 32"/>
          <p:cNvSpPr txBox="1"/>
          <p:nvPr/>
        </p:nvSpPr>
        <p:spPr>
          <a:xfrm>
            <a:off x="5591554" y="2194081"/>
            <a:ext cx="1675130" cy="8031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387984" indent="76200">
              <a:lnSpc>
                <a:spcPts val="2100"/>
              </a:lnSpc>
              <a:spcBef>
                <a:spcPts val="500"/>
              </a:spcBef>
              <a:defRPr sz="2000" spc="-9"/>
            </a:pPr>
            <a:r>
              <a:t>Nivå </a:t>
            </a:r>
            <a:r>
              <a:rPr spc="0"/>
              <a:t>1</a:t>
            </a:r>
            <a:r>
              <a:rPr spc="-79"/>
              <a:t> </a:t>
            </a:r>
            <a:r>
              <a:rPr spc="-4"/>
              <a:t>egen  </a:t>
            </a:r>
            <a:r>
              <a:t>årsklasse</a:t>
            </a:r>
          </a:p>
        </p:txBody>
      </p:sp>
      <p:sp>
        <p:nvSpPr>
          <p:cNvPr id="165" name="object 33"/>
          <p:cNvSpPr/>
          <p:nvPr/>
        </p:nvSpPr>
        <p:spPr>
          <a:xfrm>
            <a:off x="5591554" y="2194081"/>
            <a:ext cx="1674877" cy="937261"/>
          </a:xfrm>
          <a:prstGeom prst="rect">
            <a:avLst/>
          </a:prstGeom>
          <a:blipFill>
            <a:blip r:embed="rId5"/>
            <a:stretch>
              <a:fillRect/>
            </a:stretch>
          </a:blipFill>
          <a:ln w="12700">
            <a:miter lim="400000"/>
          </a:ln>
        </p:spPr>
        <p:txBody>
          <a:bodyPr lIns="45719" rIns="45719"/>
          <a:lstStyle/>
          <a:p>
            <a:endParaRPr dirty="0"/>
          </a:p>
        </p:txBody>
      </p:sp>
      <p:sp>
        <p:nvSpPr>
          <p:cNvPr id="166" name="object 34"/>
          <p:cNvSpPr txBox="1"/>
          <p:nvPr/>
        </p:nvSpPr>
        <p:spPr>
          <a:xfrm>
            <a:off x="5655076" y="2258122"/>
            <a:ext cx="1228091" cy="8031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lnSpc>
                <a:spcPts val="2100"/>
              </a:lnSpc>
              <a:defRPr sz="2000" spc="-9"/>
            </a:pPr>
            <a:r>
              <a:rPr dirty="0" err="1"/>
              <a:t>Nivå</a:t>
            </a:r>
            <a:r>
              <a:rPr dirty="0"/>
              <a:t> </a:t>
            </a:r>
            <a:r>
              <a:rPr spc="0" dirty="0"/>
              <a:t>1</a:t>
            </a:r>
            <a:r>
              <a:rPr spc="-85" dirty="0"/>
              <a:t> </a:t>
            </a:r>
            <a:r>
              <a:rPr spc="-4" dirty="0" err="1"/>
              <a:t>egen</a:t>
            </a:r>
            <a:r>
              <a:rPr spc="-4" dirty="0"/>
              <a:t>  </a:t>
            </a:r>
            <a:r>
              <a:rPr dirty="0" err="1"/>
              <a:t>årsklasse</a:t>
            </a:r>
            <a:endParaRPr dirty="0"/>
          </a:p>
        </p:txBody>
      </p:sp>
      <p:grpSp>
        <p:nvGrpSpPr>
          <p:cNvPr id="169" name="object 35"/>
          <p:cNvGrpSpPr/>
          <p:nvPr/>
        </p:nvGrpSpPr>
        <p:grpSpPr>
          <a:xfrm>
            <a:off x="6944868" y="1494566"/>
            <a:ext cx="338330" cy="338328"/>
            <a:chOff x="0" y="0"/>
            <a:chExt cx="338329" cy="338326"/>
          </a:xfrm>
        </p:grpSpPr>
        <p:sp>
          <p:nvSpPr>
            <p:cNvPr id="167" name="Figur"/>
            <p:cNvSpPr/>
            <p:nvPr/>
          </p:nvSpPr>
          <p:spPr>
            <a:xfrm>
              <a:off x="0" y="0"/>
              <a:ext cx="338330" cy="338328"/>
            </a:xfrm>
            <a:custGeom>
              <a:avLst/>
              <a:gdLst/>
              <a:ahLst/>
              <a:cxnLst>
                <a:cxn ang="0">
                  <a:pos x="wd2" y="hd2"/>
                </a:cxn>
                <a:cxn ang="5400000">
                  <a:pos x="wd2" y="hd2"/>
                </a:cxn>
                <a:cxn ang="10800000">
                  <a:pos x="wd2" y="hd2"/>
                </a:cxn>
                <a:cxn ang="16200000">
                  <a:pos x="wd2" y="hd2"/>
                </a:cxn>
              </a:cxnLst>
              <a:rect l="0" t="0" r="r" b="b"/>
              <a:pathLst>
                <a:path w="21600" h="21600" extrusionOk="0">
                  <a:moveTo>
                    <a:pt x="21211" y="21600"/>
                  </a:moveTo>
                  <a:lnTo>
                    <a:pt x="584" y="21600"/>
                  </a:lnTo>
                  <a:lnTo>
                    <a:pt x="292" y="21405"/>
                  </a:lnTo>
                  <a:lnTo>
                    <a:pt x="97" y="21114"/>
                  </a:lnTo>
                  <a:lnTo>
                    <a:pt x="0" y="20822"/>
                  </a:lnTo>
                  <a:lnTo>
                    <a:pt x="97" y="20432"/>
                  </a:lnTo>
                  <a:lnTo>
                    <a:pt x="20141" y="292"/>
                  </a:lnTo>
                  <a:lnTo>
                    <a:pt x="20432" y="97"/>
                  </a:lnTo>
                  <a:lnTo>
                    <a:pt x="20724" y="0"/>
                  </a:lnTo>
                  <a:lnTo>
                    <a:pt x="21016" y="195"/>
                  </a:lnTo>
                  <a:lnTo>
                    <a:pt x="21405" y="292"/>
                  </a:lnTo>
                  <a:lnTo>
                    <a:pt x="21600" y="584"/>
                  </a:lnTo>
                  <a:lnTo>
                    <a:pt x="21600" y="876"/>
                  </a:lnTo>
                  <a:lnTo>
                    <a:pt x="19946" y="876"/>
                  </a:lnTo>
                  <a:lnTo>
                    <a:pt x="19946" y="1654"/>
                  </a:lnTo>
                  <a:lnTo>
                    <a:pt x="1654" y="19946"/>
                  </a:lnTo>
                  <a:lnTo>
                    <a:pt x="876" y="19946"/>
                  </a:lnTo>
                  <a:lnTo>
                    <a:pt x="1109" y="20491"/>
                  </a:lnTo>
                  <a:lnTo>
                    <a:pt x="973" y="20627"/>
                  </a:lnTo>
                  <a:lnTo>
                    <a:pt x="1168" y="20628"/>
                  </a:lnTo>
                  <a:lnTo>
                    <a:pt x="1459" y="21308"/>
                  </a:lnTo>
                  <a:lnTo>
                    <a:pt x="21503" y="21308"/>
                  </a:lnTo>
                  <a:lnTo>
                    <a:pt x="21211" y="21600"/>
                  </a:lnTo>
                  <a:close/>
                </a:path>
              </a:pathLst>
            </a:custGeom>
            <a:solidFill>
              <a:srgbClr val="7997C3"/>
            </a:solidFill>
            <a:ln w="12700" cap="flat">
              <a:noFill/>
              <a:miter lim="400000"/>
            </a:ln>
            <a:effectLst/>
          </p:spPr>
          <p:txBody>
            <a:bodyPr wrap="square" lIns="45719" tIns="45719" rIns="45719" bIns="45719" numCol="1" anchor="t">
              <a:noAutofit/>
            </a:bodyPr>
            <a:lstStyle/>
            <a:p>
              <a:endParaRPr/>
            </a:p>
          </p:txBody>
        </p:sp>
        <p:sp>
          <p:nvSpPr>
            <p:cNvPr id="168" name="Figur"/>
            <p:cNvSpPr/>
            <p:nvPr/>
          </p:nvSpPr>
          <p:spPr>
            <a:xfrm>
              <a:off x="13716" y="13714"/>
              <a:ext cx="324614" cy="320041"/>
            </a:xfrm>
            <a:custGeom>
              <a:avLst/>
              <a:gdLst/>
              <a:ahLst/>
              <a:cxnLst>
                <a:cxn ang="0">
                  <a:pos x="wd2" y="hd2"/>
                </a:cxn>
                <a:cxn ang="5400000">
                  <a:pos x="wd2" y="hd2"/>
                </a:cxn>
                <a:cxn ang="10800000">
                  <a:pos x="wd2" y="hd2"/>
                </a:cxn>
                <a:cxn ang="16200000">
                  <a:pos x="wd2" y="hd2"/>
                </a:cxn>
              </a:cxnLst>
              <a:rect l="0" t="0" r="r" b="b"/>
              <a:pathLst>
                <a:path w="21600" h="21600" extrusionOk="0">
                  <a:moveTo>
                    <a:pt x="19876" y="823"/>
                  </a:moveTo>
                  <a:lnTo>
                    <a:pt x="19876" y="0"/>
                  </a:lnTo>
                  <a:lnTo>
                    <a:pt x="20444" y="247"/>
                  </a:lnTo>
                  <a:lnTo>
                    <a:pt x="19876" y="823"/>
                  </a:lnTo>
                  <a:close/>
                  <a:moveTo>
                    <a:pt x="20444" y="247"/>
                  </a:moveTo>
                  <a:lnTo>
                    <a:pt x="19876" y="0"/>
                  </a:lnTo>
                  <a:lnTo>
                    <a:pt x="21600" y="0"/>
                  </a:lnTo>
                  <a:lnTo>
                    <a:pt x="21600" y="103"/>
                  </a:lnTo>
                  <a:lnTo>
                    <a:pt x="20586" y="103"/>
                  </a:lnTo>
                  <a:lnTo>
                    <a:pt x="20444" y="247"/>
                  </a:lnTo>
                  <a:close/>
                  <a:moveTo>
                    <a:pt x="21600" y="20983"/>
                  </a:moveTo>
                  <a:lnTo>
                    <a:pt x="20687" y="20983"/>
                  </a:lnTo>
                  <a:lnTo>
                    <a:pt x="20687" y="1234"/>
                  </a:lnTo>
                  <a:lnTo>
                    <a:pt x="21296" y="617"/>
                  </a:lnTo>
                  <a:lnTo>
                    <a:pt x="20687" y="353"/>
                  </a:lnTo>
                  <a:lnTo>
                    <a:pt x="20687" y="103"/>
                  </a:lnTo>
                  <a:lnTo>
                    <a:pt x="21600" y="103"/>
                  </a:lnTo>
                  <a:lnTo>
                    <a:pt x="21600" y="20983"/>
                  </a:lnTo>
                  <a:close/>
                  <a:moveTo>
                    <a:pt x="20687" y="1234"/>
                  </a:moveTo>
                  <a:lnTo>
                    <a:pt x="20687" y="353"/>
                  </a:lnTo>
                  <a:lnTo>
                    <a:pt x="21296" y="617"/>
                  </a:lnTo>
                  <a:lnTo>
                    <a:pt x="20687" y="1234"/>
                  </a:lnTo>
                  <a:close/>
                  <a:moveTo>
                    <a:pt x="243" y="20736"/>
                  </a:moveTo>
                  <a:lnTo>
                    <a:pt x="0" y="20160"/>
                  </a:lnTo>
                  <a:lnTo>
                    <a:pt x="811" y="20160"/>
                  </a:lnTo>
                  <a:lnTo>
                    <a:pt x="243" y="20736"/>
                  </a:lnTo>
                  <a:close/>
                  <a:moveTo>
                    <a:pt x="608" y="21600"/>
                  </a:moveTo>
                  <a:lnTo>
                    <a:pt x="305" y="20881"/>
                  </a:lnTo>
                  <a:lnTo>
                    <a:pt x="1312" y="20886"/>
                  </a:lnTo>
                  <a:lnTo>
                    <a:pt x="608" y="21600"/>
                  </a:lnTo>
                  <a:close/>
                  <a:moveTo>
                    <a:pt x="21499" y="21600"/>
                  </a:moveTo>
                  <a:lnTo>
                    <a:pt x="608" y="21600"/>
                  </a:lnTo>
                  <a:lnTo>
                    <a:pt x="1312" y="20886"/>
                  </a:lnTo>
                  <a:lnTo>
                    <a:pt x="21600" y="20983"/>
                  </a:lnTo>
                  <a:lnTo>
                    <a:pt x="21600" y="21497"/>
                  </a:lnTo>
                  <a:lnTo>
                    <a:pt x="21499"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70" name="object 36"/>
          <p:cNvSpPr/>
          <p:nvPr/>
        </p:nvSpPr>
        <p:spPr>
          <a:xfrm>
            <a:off x="6958583" y="1508281"/>
            <a:ext cx="310897" cy="3108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21600" y="0"/>
                </a:lnTo>
                <a:lnTo>
                  <a:pt x="21600" y="21600"/>
                </a:lnTo>
                <a:close/>
              </a:path>
            </a:pathLst>
          </a:custGeom>
          <a:solidFill>
            <a:srgbClr val="7997C3"/>
          </a:solidFill>
          <a:ln w="12700">
            <a:miter lim="400000"/>
          </a:ln>
        </p:spPr>
        <p:txBody>
          <a:bodyPr lIns="45719" rIns="45719"/>
          <a:lstStyle/>
          <a:p>
            <a:endParaRPr/>
          </a:p>
        </p:txBody>
      </p:sp>
      <p:grpSp>
        <p:nvGrpSpPr>
          <p:cNvPr id="173" name="object 37"/>
          <p:cNvGrpSpPr/>
          <p:nvPr/>
        </p:nvGrpSpPr>
        <p:grpSpPr>
          <a:xfrm>
            <a:off x="6944868" y="1494566"/>
            <a:ext cx="338330" cy="338328"/>
            <a:chOff x="0" y="0"/>
            <a:chExt cx="338329" cy="338326"/>
          </a:xfrm>
        </p:grpSpPr>
        <p:sp>
          <p:nvSpPr>
            <p:cNvPr id="171" name="Figur"/>
            <p:cNvSpPr/>
            <p:nvPr/>
          </p:nvSpPr>
          <p:spPr>
            <a:xfrm>
              <a:off x="0" y="0"/>
              <a:ext cx="338330" cy="338328"/>
            </a:xfrm>
            <a:custGeom>
              <a:avLst/>
              <a:gdLst/>
              <a:ahLst/>
              <a:cxnLst>
                <a:cxn ang="0">
                  <a:pos x="wd2" y="hd2"/>
                </a:cxn>
                <a:cxn ang="5400000">
                  <a:pos x="wd2" y="hd2"/>
                </a:cxn>
                <a:cxn ang="10800000">
                  <a:pos x="wd2" y="hd2"/>
                </a:cxn>
                <a:cxn ang="16200000">
                  <a:pos x="wd2" y="hd2"/>
                </a:cxn>
              </a:cxnLst>
              <a:rect l="0" t="0" r="r" b="b"/>
              <a:pathLst>
                <a:path w="21600" h="21600" extrusionOk="0">
                  <a:moveTo>
                    <a:pt x="21211" y="21600"/>
                  </a:moveTo>
                  <a:lnTo>
                    <a:pt x="584" y="21600"/>
                  </a:lnTo>
                  <a:lnTo>
                    <a:pt x="292" y="21405"/>
                  </a:lnTo>
                  <a:lnTo>
                    <a:pt x="97" y="21114"/>
                  </a:lnTo>
                  <a:lnTo>
                    <a:pt x="0" y="20822"/>
                  </a:lnTo>
                  <a:lnTo>
                    <a:pt x="97" y="20432"/>
                  </a:lnTo>
                  <a:lnTo>
                    <a:pt x="20141" y="292"/>
                  </a:lnTo>
                  <a:lnTo>
                    <a:pt x="20432" y="97"/>
                  </a:lnTo>
                  <a:lnTo>
                    <a:pt x="20724" y="0"/>
                  </a:lnTo>
                  <a:lnTo>
                    <a:pt x="21016" y="195"/>
                  </a:lnTo>
                  <a:lnTo>
                    <a:pt x="21405" y="292"/>
                  </a:lnTo>
                  <a:lnTo>
                    <a:pt x="21600" y="584"/>
                  </a:lnTo>
                  <a:lnTo>
                    <a:pt x="21600" y="876"/>
                  </a:lnTo>
                  <a:lnTo>
                    <a:pt x="19946" y="876"/>
                  </a:lnTo>
                  <a:lnTo>
                    <a:pt x="19946" y="2822"/>
                  </a:lnTo>
                  <a:lnTo>
                    <a:pt x="2822" y="19946"/>
                  </a:lnTo>
                  <a:lnTo>
                    <a:pt x="876" y="19946"/>
                  </a:lnTo>
                  <a:lnTo>
                    <a:pt x="1459" y="21308"/>
                  </a:lnTo>
                  <a:lnTo>
                    <a:pt x="21503" y="21308"/>
                  </a:lnTo>
                  <a:lnTo>
                    <a:pt x="21211" y="21600"/>
                  </a:lnTo>
                  <a:close/>
                </a:path>
              </a:pathLst>
            </a:custGeom>
            <a:solidFill>
              <a:srgbClr val="7997C3"/>
            </a:solidFill>
            <a:ln w="12700" cap="flat">
              <a:noFill/>
              <a:miter lim="400000"/>
            </a:ln>
            <a:effectLst/>
          </p:spPr>
          <p:txBody>
            <a:bodyPr wrap="square" lIns="45719" tIns="45719" rIns="45719" bIns="45719" numCol="1" anchor="t">
              <a:noAutofit/>
            </a:bodyPr>
            <a:lstStyle/>
            <a:p>
              <a:endParaRPr/>
            </a:p>
          </p:txBody>
        </p:sp>
        <p:sp>
          <p:nvSpPr>
            <p:cNvPr id="172" name="Figur"/>
            <p:cNvSpPr/>
            <p:nvPr/>
          </p:nvSpPr>
          <p:spPr>
            <a:xfrm>
              <a:off x="13716" y="13714"/>
              <a:ext cx="324614" cy="320041"/>
            </a:xfrm>
            <a:custGeom>
              <a:avLst/>
              <a:gdLst/>
              <a:ahLst/>
              <a:cxnLst>
                <a:cxn ang="0">
                  <a:pos x="wd2" y="hd2"/>
                </a:cxn>
                <a:cxn ang="5400000">
                  <a:pos x="wd2" y="hd2"/>
                </a:cxn>
                <a:cxn ang="10800000">
                  <a:pos x="wd2" y="hd2"/>
                </a:cxn>
                <a:cxn ang="16200000">
                  <a:pos x="wd2" y="hd2"/>
                </a:cxn>
              </a:cxnLst>
              <a:rect l="0" t="0" r="r" b="b"/>
              <a:pathLst>
                <a:path w="21600" h="21600" extrusionOk="0">
                  <a:moveTo>
                    <a:pt x="19876" y="2057"/>
                  </a:moveTo>
                  <a:lnTo>
                    <a:pt x="19876" y="0"/>
                  </a:lnTo>
                  <a:lnTo>
                    <a:pt x="21296" y="617"/>
                  </a:lnTo>
                  <a:lnTo>
                    <a:pt x="19876" y="2057"/>
                  </a:lnTo>
                  <a:close/>
                  <a:moveTo>
                    <a:pt x="19876" y="20983"/>
                  </a:moveTo>
                  <a:lnTo>
                    <a:pt x="19876" y="2057"/>
                  </a:lnTo>
                  <a:lnTo>
                    <a:pt x="21296" y="617"/>
                  </a:lnTo>
                  <a:lnTo>
                    <a:pt x="19876" y="0"/>
                  </a:lnTo>
                  <a:lnTo>
                    <a:pt x="21600" y="0"/>
                  </a:lnTo>
                  <a:lnTo>
                    <a:pt x="21600" y="20160"/>
                  </a:lnTo>
                  <a:lnTo>
                    <a:pt x="20687" y="20160"/>
                  </a:lnTo>
                  <a:lnTo>
                    <a:pt x="19876" y="20983"/>
                  </a:lnTo>
                  <a:close/>
                  <a:moveTo>
                    <a:pt x="608" y="21600"/>
                  </a:moveTo>
                  <a:lnTo>
                    <a:pt x="0" y="20160"/>
                  </a:lnTo>
                  <a:lnTo>
                    <a:pt x="2028" y="20160"/>
                  </a:lnTo>
                  <a:lnTo>
                    <a:pt x="608" y="21600"/>
                  </a:lnTo>
                  <a:close/>
                  <a:moveTo>
                    <a:pt x="21499" y="21600"/>
                  </a:moveTo>
                  <a:lnTo>
                    <a:pt x="608" y="21600"/>
                  </a:lnTo>
                  <a:lnTo>
                    <a:pt x="2028" y="20160"/>
                  </a:lnTo>
                  <a:lnTo>
                    <a:pt x="19876" y="20160"/>
                  </a:lnTo>
                  <a:lnTo>
                    <a:pt x="19876" y="20983"/>
                  </a:lnTo>
                  <a:lnTo>
                    <a:pt x="21600" y="20983"/>
                  </a:lnTo>
                  <a:lnTo>
                    <a:pt x="21600" y="21497"/>
                  </a:lnTo>
                  <a:lnTo>
                    <a:pt x="21499" y="21600"/>
                  </a:lnTo>
                  <a:close/>
                  <a:moveTo>
                    <a:pt x="21600" y="20983"/>
                  </a:moveTo>
                  <a:lnTo>
                    <a:pt x="19876" y="20983"/>
                  </a:lnTo>
                  <a:lnTo>
                    <a:pt x="20687" y="20160"/>
                  </a:lnTo>
                  <a:lnTo>
                    <a:pt x="21600" y="20160"/>
                  </a:lnTo>
                  <a:lnTo>
                    <a:pt x="21600" y="20983"/>
                  </a:lnTo>
                  <a:close/>
                </a:path>
              </a:pathLst>
            </a:custGeom>
            <a:noFill/>
            <a:ln w="12700" cap="flat">
              <a:noFill/>
              <a:miter lim="400000"/>
            </a:ln>
            <a:effectLst/>
          </p:spPr>
          <p:txBody>
            <a:bodyPr wrap="square" lIns="45719" tIns="45719" rIns="45719" bIns="45719" numCol="1" anchor="t">
              <a:noAutofit/>
            </a:bodyPr>
            <a:lstStyle/>
            <a:p>
              <a:endParaRPr/>
            </a:p>
          </p:txBody>
        </p:sp>
      </p:grpSp>
      <p:grpSp>
        <p:nvGrpSpPr>
          <p:cNvPr id="176" name="object 38"/>
          <p:cNvGrpSpPr/>
          <p:nvPr/>
        </p:nvGrpSpPr>
        <p:grpSpPr>
          <a:xfrm>
            <a:off x="7426452" y="1459513"/>
            <a:ext cx="176785" cy="1098804"/>
            <a:chOff x="0" y="0"/>
            <a:chExt cx="176784" cy="1098802"/>
          </a:xfrm>
        </p:grpSpPr>
        <p:sp>
          <p:nvSpPr>
            <p:cNvPr id="174" name="Linje"/>
            <p:cNvSpPr/>
            <p:nvPr/>
          </p:nvSpPr>
          <p:spPr>
            <a:xfrm>
              <a:off x="0" y="0"/>
              <a:ext cx="176785" cy="10988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12700" cap="flat">
              <a:noFill/>
              <a:miter lim="400000"/>
            </a:ln>
            <a:effectLst/>
          </p:spPr>
          <p:txBody>
            <a:bodyPr wrap="square" lIns="45719" tIns="45719" rIns="45719" bIns="45719" numCol="1" anchor="t">
              <a:noAutofit/>
            </a:bodyPr>
            <a:lstStyle/>
            <a:p>
              <a:endParaRPr/>
            </a:p>
          </p:txBody>
        </p:sp>
        <p:sp>
          <p:nvSpPr>
            <p:cNvPr id="175" name="Linje"/>
            <p:cNvSpPr/>
            <p:nvPr/>
          </p:nvSpPr>
          <p:spPr>
            <a:xfrm>
              <a:off x="0" y="0"/>
              <a:ext cx="176785" cy="10988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noFill/>
              <a:miter lim="400000"/>
            </a:ln>
            <a:effectLst/>
          </p:spPr>
          <p:txBody>
            <a:bodyPr wrap="square" lIns="45719" tIns="45719" rIns="45719" bIns="45719" numCol="1" anchor="t">
              <a:noAutofit/>
            </a:bodyPr>
            <a:lstStyle/>
            <a:p>
              <a:endParaRPr/>
            </a:p>
          </p:txBody>
        </p:sp>
      </p:grpSp>
      <p:grpSp>
        <p:nvGrpSpPr>
          <p:cNvPr id="179" name="object 39"/>
          <p:cNvGrpSpPr/>
          <p:nvPr/>
        </p:nvGrpSpPr>
        <p:grpSpPr>
          <a:xfrm>
            <a:off x="7414258" y="1447322"/>
            <a:ext cx="1851663" cy="1123189"/>
            <a:chOff x="0" y="0"/>
            <a:chExt cx="1851661" cy="1123188"/>
          </a:xfrm>
        </p:grpSpPr>
        <p:sp>
          <p:nvSpPr>
            <p:cNvPr id="177" name="Figur"/>
            <p:cNvSpPr/>
            <p:nvPr/>
          </p:nvSpPr>
          <p:spPr>
            <a:xfrm>
              <a:off x="-1" y="0"/>
              <a:ext cx="1851663" cy="1123189"/>
            </a:xfrm>
            <a:custGeom>
              <a:avLst/>
              <a:gdLst/>
              <a:ahLst/>
              <a:cxnLst>
                <a:cxn ang="0">
                  <a:pos x="wd2" y="hd2"/>
                </a:cxn>
                <a:cxn ang="5400000">
                  <a:pos x="wd2" y="hd2"/>
                </a:cxn>
                <a:cxn ang="10800000">
                  <a:pos x="wd2" y="hd2"/>
                </a:cxn>
                <a:cxn ang="16200000">
                  <a:pos x="wd2" y="hd2"/>
                </a:cxn>
              </a:cxnLst>
              <a:rect l="0" t="0" r="r" b="b"/>
              <a:pathLst>
                <a:path w="21600" h="21600" extrusionOk="0">
                  <a:moveTo>
                    <a:pt x="2293" y="21600"/>
                  </a:moveTo>
                  <a:lnTo>
                    <a:pt x="71" y="21600"/>
                  </a:lnTo>
                  <a:lnTo>
                    <a:pt x="0" y="21483"/>
                  </a:lnTo>
                  <a:lnTo>
                    <a:pt x="0" y="117"/>
                  </a:lnTo>
                  <a:lnTo>
                    <a:pt x="71" y="0"/>
                  </a:lnTo>
                  <a:lnTo>
                    <a:pt x="21529" y="0"/>
                  </a:lnTo>
                  <a:lnTo>
                    <a:pt x="21600" y="117"/>
                  </a:lnTo>
                  <a:lnTo>
                    <a:pt x="21600" y="234"/>
                  </a:lnTo>
                  <a:lnTo>
                    <a:pt x="142" y="234"/>
                  </a:lnTo>
                  <a:lnTo>
                    <a:pt x="142" y="21366"/>
                  </a:lnTo>
                  <a:lnTo>
                    <a:pt x="2364" y="21366"/>
                  </a:lnTo>
                  <a:lnTo>
                    <a:pt x="2364" y="21483"/>
                  </a:lnTo>
                  <a:lnTo>
                    <a:pt x="2293" y="21600"/>
                  </a:lnTo>
                  <a:close/>
                </a:path>
              </a:pathLst>
            </a:custGeom>
            <a:solidFill>
              <a:srgbClr val="4B77B3"/>
            </a:solidFill>
            <a:ln w="12700" cap="flat">
              <a:noFill/>
              <a:miter lim="400000"/>
            </a:ln>
            <a:effectLst/>
          </p:spPr>
          <p:txBody>
            <a:bodyPr wrap="square" lIns="45719" tIns="45719" rIns="45719" bIns="45719" numCol="1" anchor="t">
              <a:noAutofit/>
            </a:bodyPr>
            <a:lstStyle/>
            <a:p>
              <a:endParaRPr/>
            </a:p>
          </p:txBody>
        </p:sp>
        <p:sp>
          <p:nvSpPr>
            <p:cNvPr id="178" name="Figur"/>
            <p:cNvSpPr/>
            <p:nvPr/>
          </p:nvSpPr>
          <p:spPr>
            <a:xfrm>
              <a:off x="188976" y="12191"/>
              <a:ext cx="1662685" cy="1098806"/>
            </a:xfrm>
            <a:custGeom>
              <a:avLst/>
              <a:gdLst/>
              <a:ahLst/>
              <a:cxnLst>
                <a:cxn ang="0">
                  <a:pos x="wd2" y="hd2"/>
                </a:cxn>
                <a:cxn ang="5400000">
                  <a:pos x="wd2" y="hd2"/>
                </a:cxn>
                <a:cxn ang="10800000">
                  <a:pos x="wd2" y="hd2"/>
                </a:cxn>
                <a:cxn ang="16200000">
                  <a:pos x="wd2" y="hd2"/>
                </a:cxn>
              </a:cxnLst>
              <a:rect l="0" t="0" r="r" b="b"/>
              <a:pathLst>
                <a:path w="21600" h="21600" extrusionOk="0">
                  <a:moveTo>
                    <a:pt x="21521" y="3745"/>
                  </a:moveTo>
                  <a:lnTo>
                    <a:pt x="178" y="3745"/>
                  </a:lnTo>
                  <a:lnTo>
                    <a:pt x="178" y="3475"/>
                  </a:lnTo>
                  <a:lnTo>
                    <a:pt x="21442" y="3475"/>
                  </a:lnTo>
                  <a:lnTo>
                    <a:pt x="21442" y="0"/>
                  </a:lnTo>
                  <a:lnTo>
                    <a:pt x="21600" y="0"/>
                  </a:lnTo>
                  <a:lnTo>
                    <a:pt x="21600" y="3625"/>
                  </a:lnTo>
                  <a:lnTo>
                    <a:pt x="21521" y="3745"/>
                  </a:lnTo>
                  <a:close/>
                  <a:moveTo>
                    <a:pt x="0" y="3745"/>
                  </a:moveTo>
                  <a:lnTo>
                    <a:pt x="178" y="3475"/>
                  </a:lnTo>
                  <a:lnTo>
                    <a:pt x="0" y="3745"/>
                  </a:lnTo>
                  <a:close/>
                  <a:moveTo>
                    <a:pt x="178" y="21600"/>
                  </a:moveTo>
                  <a:lnTo>
                    <a:pt x="0" y="21600"/>
                  </a:lnTo>
                  <a:lnTo>
                    <a:pt x="0" y="3745"/>
                  </a:lnTo>
                  <a:lnTo>
                    <a:pt x="178" y="3475"/>
                  </a:lnTo>
                  <a:lnTo>
                    <a:pt x="178"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80" name="object 40"/>
          <p:cNvSpPr/>
          <p:nvPr/>
        </p:nvSpPr>
        <p:spPr>
          <a:xfrm>
            <a:off x="7426452" y="1460022"/>
            <a:ext cx="1827277" cy="176530"/>
          </a:xfrm>
          <a:prstGeom prst="rect">
            <a:avLst/>
          </a:prstGeom>
          <a:solidFill>
            <a:srgbClr val="4B77B3"/>
          </a:solidFill>
          <a:ln w="12700">
            <a:miter lim="400000"/>
          </a:ln>
        </p:spPr>
        <p:txBody>
          <a:bodyPr lIns="45719" rIns="45719"/>
          <a:lstStyle/>
          <a:p>
            <a:endParaRPr/>
          </a:p>
        </p:txBody>
      </p:sp>
      <p:sp>
        <p:nvSpPr>
          <p:cNvPr id="181" name="object 41"/>
          <p:cNvSpPr/>
          <p:nvPr/>
        </p:nvSpPr>
        <p:spPr>
          <a:xfrm>
            <a:off x="7426452" y="1636551"/>
            <a:ext cx="176785" cy="922020"/>
          </a:xfrm>
          <a:prstGeom prst="rect">
            <a:avLst/>
          </a:prstGeom>
          <a:solidFill>
            <a:srgbClr val="4B77B3"/>
          </a:solidFill>
          <a:ln w="12700">
            <a:miter lim="400000"/>
          </a:ln>
        </p:spPr>
        <p:txBody>
          <a:bodyPr lIns="45719" rIns="45719"/>
          <a:lstStyle/>
          <a:p>
            <a:endParaRPr/>
          </a:p>
        </p:txBody>
      </p:sp>
      <p:grpSp>
        <p:nvGrpSpPr>
          <p:cNvPr id="184" name="object 42"/>
          <p:cNvGrpSpPr/>
          <p:nvPr/>
        </p:nvGrpSpPr>
        <p:grpSpPr>
          <a:xfrm>
            <a:off x="7414258" y="1447322"/>
            <a:ext cx="1851663" cy="1123189"/>
            <a:chOff x="0" y="0"/>
            <a:chExt cx="1851661" cy="1123188"/>
          </a:xfrm>
        </p:grpSpPr>
        <p:sp>
          <p:nvSpPr>
            <p:cNvPr id="182" name="Figur"/>
            <p:cNvSpPr/>
            <p:nvPr/>
          </p:nvSpPr>
          <p:spPr>
            <a:xfrm>
              <a:off x="-1" y="0"/>
              <a:ext cx="1851663" cy="1123189"/>
            </a:xfrm>
            <a:custGeom>
              <a:avLst/>
              <a:gdLst/>
              <a:ahLst/>
              <a:cxnLst>
                <a:cxn ang="0">
                  <a:pos x="wd2" y="hd2"/>
                </a:cxn>
                <a:cxn ang="5400000">
                  <a:pos x="wd2" y="hd2"/>
                </a:cxn>
                <a:cxn ang="10800000">
                  <a:pos x="wd2" y="hd2"/>
                </a:cxn>
                <a:cxn ang="16200000">
                  <a:pos x="wd2" y="hd2"/>
                </a:cxn>
              </a:cxnLst>
              <a:rect l="0" t="0" r="r" b="b"/>
              <a:pathLst>
                <a:path w="21600" h="21600" extrusionOk="0">
                  <a:moveTo>
                    <a:pt x="2293" y="21600"/>
                  </a:moveTo>
                  <a:lnTo>
                    <a:pt x="71" y="21600"/>
                  </a:lnTo>
                  <a:lnTo>
                    <a:pt x="0" y="21483"/>
                  </a:lnTo>
                  <a:lnTo>
                    <a:pt x="0" y="117"/>
                  </a:lnTo>
                  <a:lnTo>
                    <a:pt x="71" y="0"/>
                  </a:lnTo>
                  <a:lnTo>
                    <a:pt x="21529" y="0"/>
                  </a:lnTo>
                  <a:lnTo>
                    <a:pt x="21600" y="117"/>
                  </a:lnTo>
                  <a:lnTo>
                    <a:pt x="21600" y="234"/>
                  </a:lnTo>
                  <a:lnTo>
                    <a:pt x="302" y="234"/>
                  </a:lnTo>
                  <a:lnTo>
                    <a:pt x="142" y="498"/>
                  </a:lnTo>
                  <a:lnTo>
                    <a:pt x="302" y="498"/>
                  </a:lnTo>
                  <a:lnTo>
                    <a:pt x="302" y="21102"/>
                  </a:lnTo>
                  <a:lnTo>
                    <a:pt x="142" y="21102"/>
                  </a:lnTo>
                  <a:lnTo>
                    <a:pt x="302" y="21366"/>
                  </a:lnTo>
                  <a:lnTo>
                    <a:pt x="2364" y="21366"/>
                  </a:lnTo>
                  <a:lnTo>
                    <a:pt x="2364" y="21483"/>
                  </a:lnTo>
                  <a:lnTo>
                    <a:pt x="2293" y="21600"/>
                  </a:lnTo>
                  <a:close/>
                </a:path>
              </a:pathLst>
            </a:custGeom>
            <a:solidFill>
              <a:srgbClr val="4B77B3"/>
            </a:solidFill>
            <a:ln w="12700" cap="flat">
              <a:noFill/>
              <a:miter lim="400000"/>
            </a:ln>
            <a:effectLst/>
          </p:spPr>
          <p:txBody>
            <a:bodyPr wrap="square" lIns="45719" tIns="45719" rIns="45719" bIns="45719" numCol="1" anchor="t">
              <a:noAutofit/>
            </a:bodyPr>
            <a:lstStyle/>
            <a:p>
              <a:endParaRPr/>
            </a:p>
          </p:txBody>
        </p:sp>
        <p:sp>
          <p:nvSpPr>
            <p:cNvPr id="183" name="Figur"/>
            <p:cNvSpPr/>
            <p:nvPr/>
          </p:nvSpPr>
          <p:spPr>
            <a:xfrm>
              <a:off x="12191" y="12191"/>
              <a:ext cx="1839471" cy="1098806"/>
            </a:xfrm>
            <a:custGeom>
              <a:avLst/>
              <a:gdLst/>
              <a:ahLst/>
              <a:cxnLst>
                <a:cxn ang="0">
                  <a:pos x="wd2" y="hd2"/>
                </a:cxn>
                <a:cxn ang="5400000">
                  <a:pos x="wd2" y="hd2"/>
                </a:cxn>
                <a:cxn ang="10800000">
                  <a:pos x="wd2" y="hd2"/>
                </a:cxn>
                <a:cxn ang="16200000">
                  <a:pos x="wd2" y="hd2"/>
                </a:cxn>
              </a:cxnLst>
              <a:rect l="0" t="0" r="r" b="b"/>
              <a:pathLst>
                <a:path w="21600" h="21600" extrusionOk="0">
                  <a:moveTo>
                    <a:pt x="161" y="270"/>
                  </a:moveTo>
                  <a:lnTo>
                    <a:pt x="0" y="270"/>
                  </a:lnTo>
                  <a:lnTo>
                    <a:pt x="161" y="0"/>
                  </a:lnTo>
                  <a:lnTo>
                    <a:pt x="161" y="270"/>
                  </a:lnTo>
                  <a:close/>
                  <a:moveTo>
                    <a:pt x="21296" y="270"/>
                  </a:moveTo>
                  <a:lnTo>
                    <a:pt x="161" y="270"/>
                  </a:lnTo>
                  <a:lnTo>
                    <a:pt x="161" y="0"/>
                  </a:lnTo>
                  <a:lnTo>
                    <a:pt x="21296" y="0"/>
                  </a:lnTo>
                  <a:lnTo>
                    <a:pt x="21296" y="270"/>
                  </a:lnTo>
                  <a:close/>
                  <a:moveTo>
                    <a:pt x="21296" y="3475"/>
                  </a:moveTo>
                  <a:lnTo>
                    <a:pt x="21296" y="0"/>
                  </a:lnTo>
                  <a:lnTo>
                    <a:pt x="21457" y="270"/>
                  </a:lnTo>
                  <a:lnTo>
                    <a:pt x="21600" y="270"/>
                  </a:lnTo>
                  <a:lnTo>
                    <a:pt x="21600" y="3236"/>
                  </a:lnTo>
                  <a:lnTo>
                    <a:pt x="21457" y="3236"/>
                  </a:lnTo>
                  <a:lnTo>
                    <a:pt x="21296" y="3475"/>
                  </a:lnTo>
                  <a:close/>
                  <a:moveTo>
                    <a:pt x="21600" y="270"/>
                  </a:moveTo>
                  <a:lnTo>
                    <a:pt x="21457" y="270"/>
                  </a:lnTo>
                  <a:lnTo>
                    <a:pt x="21296" y="0"/>
                  </a:lnTo>
                  <a:lnTo>
                    <a:pt x="21600" y="0"/>
                  </a:lnTo>
                  <a:lnTo>
                    <a:pt x="21600" y="270"/>
                  </a:lnTo>
                  <a:close/>
                  <a:moveTo>
                    <a:pt x="1933" y="21600"/>
                  </a:moveTo>
                  <a:lnTo>
                    <a:pt x="1933" y="3355"/>
                  </a:lnTo>
                  <a:lnTo>
                    <a:pt x="2004" y="3236"/>
                  </a:lnTo>
                  <a:lnTo>
                    <a:pt x="21296" y="3236"/>
                  </a:lnTo>
                  <a:lnTo>
                    <a:pt x="21296" y="3475"/>
                  </a:lnTo>
                  <a:lnTo>
                    <a:pt x="2237" y="3475"/>
                  </a:lnTo>
                  <a:lnTo>
                    <a:pt x="2076" y="3745"/>
                  </a:lnTo>
                  <a:lnTo>
                    <a:pt x="2237" y="3745"/>
                  </a:lnTo>
                  <a:lnTo>
                    <a:pt x="2237" y="21330"/>
                  </a:lnTo>
                  <a:lnTo>
                    <a:pt x="2076" y="21330"/>
                  </a:lnTo>
                  <a:lnTo>
                    <a:pt x="1933" y="21600"/>
                  </a:lnTo>
                  <a:close/>
                  <a:moveTo>
                    <a:pt x="21528" y="3745"/>
                  </a:moveTo>
                  <a:lnTo>
                    <a:pt x="2237" y="3745"/>
                  </a:lnTo>
                  <a:lnTo>
                    <a:pt x="2237" y="3475"/>
                  </a:lnTo>
                  <a:lnTo>
                    <a:pt x="21296" y="3475"/>
                  </a:lnTo>
                  <a:lnTo>
                    <a:pt x="21457" y="3236"/>
                  </a:lnTo>
                  <a:lnTo>
                    <a:pt x="21600" y="3236"/>
                  </a:lnTo>
                  <a:lnTo>
                    <a:pt x="21600" y="3625"/>
                  </a:lnTo>
                  <a:lnTo>
                    <a:pt x="21528" y="3745"/>
                  </a:lnTo>
                  <a:close/>
                  <a:moveTo>
                    <a:pt x="2237" y="3745"/>
                  </a:moveTo>
                  <a:lnTo>
                    <a:pt x="2076" y="3745"/>
                  </a:lnTo>
                  <a:lnTo>
                    <a:pt x="2237" y="3475"/>
                  </a:lnTo>
                  <a:lnTo>
                    <a:pt x="2237" y="3745"/>
                  </a:lnTo>
                  <a:close/>
                  <a:moveTo>
                    <a:pt x="161" y="21600"/>
                  </a:moveTo>
                  <a:lnTo>
                    <a:pt x="0" y="21330"/>
                  </a:lnTo>
                  <a:lnTo>
                    <a:pt x="161" y="21330"/>
                  </a:lnTo>
                  <a:lnTo>
                    <a:pt x="161" y="21600"/>
                  </a:lnTo>
                  <a:close/>
                  <a:moveTo>
                    <a:pt x="1933" y="21600"/>
                  </a:moveTo>
                  <a:lnTo>
                    <a:pt x="161" y="21600"/>
                  </a:lnTo>
                  <a:lnTo>
                    <a:pt x="161" y="21330"/>
                  </a:lnTo>
                  <a:lnTo>
                    <a:pt x="1933" y="21330"/>
                  </a:lnTo>
                  <a:lnTo>
                    <a:pt x="1933" y="21600"/>
                  </a:lnTo>
                  <a:close/>
                  <a:moveTo>
                    <a:pt x="2237" y="21600"/>
                  </a:moveTo>
                  <a:lnTo>
                    <a:pt x="1933" y="21600"/>
                  </a:lnTo>
                  <a:lnTo>
                    <a:pt x="2076" y="21330"/>
                  </a:lnTo>
                  <a:lnTo>
                    <a:pt x="2237" y="21330"/>
                  </a:lnTo>
                  <a:lnTo>
                    <a:pt x="2237" y="21600"/>
                  </a:lnTo>
                  <a:close/>
                </a:path>
              </a:pathLst>
            </a:custGeom>
            <a:noFill/>
            <a:ln w="12700" cap="flat">
              <a:noFill/>
              <a:miter lim="400000"/>
            </a:ln>
            <a:effectLst/>
          </p:spPr>
          <p:txBody>
            <a:bodyPr wrap="square" lIns="45719" tIns="45719" rIns="45719" bIns="45719" numCol="1" anchor="t">
              <a:noAutofit/>
            </a:bodyPr>
            <a:lstStyle/>
            <a:p>
              <a:endParaRPr/>
            </a:p>
          </p:txBody>
        </p:sp>
      </p:grpSp>
      <p:sp>
        <p:nvSpPr>
          <p:cNvPr id="185" name="object 43"/>
          <p:cNvSpPr txBox="1"/>
          <p:nvPr/>
        </p:nvSpPr>
        <p:spPr>
          <a:xfrm>
            <a:off x="7609330" y="1624106"/>
            <a:ext cx="1649096" cy="8031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6094" indent="77469">
              <a:lnSpc>
                <a:spcPts val="2100"/>
              </a:lnSpc>
              <a:spcBef>
                <a:spcPts val="500"/>
              </a:spcBef>
              <a:defRPr sz="2000" spc="-9"/>
            </a:pPr>
            <a:r>
              <a:t>Nivå </a:t>
            </a:r>
            <a:r>
              <a:rPr spc="0"/>
              <a:t>1  å</a:t>
            </a:r>
            <a:r>
              <a:rPr spc="-39"/>
              <a:t>r</a:t>
            </a:r>
            <a:r>
              <a:rPr spc="-4"/>
              <a:t>s</a:t>
            </a:r>
            <a:r>
              <a:t>k</a:t>
            </a:r>
            <a:r>
              <a:rPr spc="0"/>
              <a:t>la</a:t>
            </a:r>
            <a:r>
              <a:rPr spc="-4"/>
              <a:t>ss</a:t>
            </a:r>
            <a:r>
              <a:rPr spc="-15"/>
              <a:t>e</a:t>
            </a:r>
            <a:r>
              <a:rPr spc="0"/>
              <a:t>n  </a:t>
            </a:r>
            <a:r>
              <a:t>over</a:t>
            </a:r>
            <a:r>
              <a:rPr sz="1400" spc="-10"/>
              <a:t>*</a:t>
            </a:r>
          </a:p>
        </p:txBody>
      </p:sp>
      <p:sp>
        <p:nvSpPr>
          <p:cNvPr id="186" name="object 44"/>
          <p:cNvSpPr/>
          <p:nvPr/>
        </p:nvSpPr>
        <p:spPr>
          <a:xfrm>
            <a:off x="7609330" y="1624106"/>
            <a:ext cx="1648969" cy="938785"/>
          </a:xfrm>
          <a:prstGeom prst="rect">
            <a:avLst/>
          </a:prstGeom>
          <a:blipFill>
            <a:blip r:embed="rId6"/>
            <a:stretch>
              <a:fillRect/>
            </a:stretch>
          </a:blipFill>
          <a:ln w="12700">
            <a:miter lim="400000"/>
          </a:ln>
        </p:spPr>
        <p:txBody>
          <a:bodyPr lIns="45719" rIns="45719"/>
          <a:lstStyle/>
          <a:p>
            <a:endParaRPr/>
          </a:p>
        </p:txBody>
      </p:sp>
      <p:sp>
        <p:nvSpPr>
          <p:cNvPr id="187" name="object 45"/>
          <p:cNvSpPr txBox="1"/>
          <p:nvPr/>
        </p:nvSpPr>
        <p:spPr>
          <a:xfrm>
            <a:off x="7674364" y="1688088"/>
            <a:ext cx="1083311" cy="8031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R="5080" indent="12700">
              <a:lnSpc>
                <a:spcPts val="2100"/>
              </a:lnSpc>
              <a:defRPr sz="2000" spc="-9"/>
            </a:pPr>
            <a:r>
              <a:t>Nivå </a:t>
            </a:r>
            <a:r>
              <a:rPr spc="0"/>
              <a:t>1  å</a:t>
            </a:r>
            <a:r>
              <a:rPr spc="-39"/>
              <a:t>r</a:t>
            </a:r>
            <a:r>
              <a:rPr spc="-4"/>
              <a:t>s</a:t>
            </a:r>
            <a:r>
              <a:t>k</a:t>
            </a:r>
            <a:r>
              <a:rPr spc="0"/>
              <a:t>la</a:t>
            </a:r>
            <a:r>
              <a:rPr spc="-4"/>
              <a:t>ss</a:t>
            </a:r>
            <a:r>
              <a:rPr spc="-15"/>
              <a:t>e</a:t>
            </a:r>
            <a:r>
              <a:rPr spc="0"/>
              <a:t>n  </a:t>
            </a:r>
            <a:r>
              <a:t>over</a:t>
            </a:r>
            <a:r>
              <a:rPr sz="1400" spc="-10"/>
              <a:t>*</a:t>
            </a:r>
          </a:p>
        </p:txBody>
      </p:sp>
      <p:sp>
        <p:nvSpPr>
          <p:cNvPr id="188" name="object 46"/>
          <p:cNvSpPr txBox="1"/>
          <p:nvPr/>
        </p:nvSpPr>
        <p:spPr>
          <a:xfrm>
            <a:off x="1383791" y="6846713"/>
            <a:ext cx="7273292" cy="1728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12700">
              <a:defRPr sz="1200" spc="-5">
                <a:latin typeface="Arial"/>
                <a:ea typeface="Arial"/>
                <a:cs typeface="Arial"/>
                <a:sym typeface="Arial"/>
              </a:defRPr>
            </a:pPr>
            <a:r>
              <a:t>* Regionens ønske er at lag </a:t>
            </a:r>
            <a:r>
              <a:rPr spc="0"/>
              <a:t>som </a:t>
            </a:r>
            <a:r>
              <a:t>melder seg på til seriespill én årsklasse opp, melder dette laget på i </a:t>
            </a:r>
            <a:r>
              <a:rPr spc="-10"/>
              <a:t>Nivå</a:t>
            </a:r>
            <a:r>
              <a:rPr spc="25"/>
              <a:t> </a:t>
            </a:r>
            <a:r>
              <a:t>1</a:t>
            </a:r>
          </a:p>
        </p:txBody>
      </p:sp>
      <p:sp>
        <p:nvSpPr>
          <p:cNvPr id="189" name="Oval 79"/>
          <p:cNvSpPr/>
          <p:nvPr/>
        </p:nvSpPr>
        <p:spPr>
          <a:xfrm>
            <a:off x="3289299" y="2258122"/>
            <a:ext cx="2137666" cy="1477105"/>
          </a:xfrm>
          <a:prstGeom prst="ellipse">
            <a:avLst/>
          </a:prstGeom>
          <a:ln w="50800">
            <a:solidFill>
              <a:srgbClr val="0070C0"/>
            </a:solidFill>
          </a:ln>
        </p:spPr>
        <p:txBody>
          <a:bodyPr lIns="45719" rIns="45719" anchor="ctr"/>
          <a:lstStyle/>
          <a:p>
            <a:pPr algn="ctr">
              <a:defRPr>
                <a:solidFill>
                  <a:srgbClr val="FFFFFF"/>
                </a:solidFill>
              </a:defRPr>
            </a:pPr>
            <a:r>
              <a:rPr lang="en-US" dirty="0"/>
              <a:t>				2 lag</a:t>
            </a:r>
            <a:endParaRPr dirty="0"/>
          </a:p>
        </p:txBody>
      </p:sp>
      <p:sp>
        <p:nvSpPr>
          <p:cNvPr id="190" name="Oval 80"/>
          <p:cNvSpPr/>
          <p:nvPr/>
        </p:nvSpPr>
        <p:spPr>
          <a:xfrm>
            <a:off x="5266435" y="1724722"/>
            <a:ext cx="2137665" cy="1477105"/>
          </a:xfrm>
          <a:prstGeom prst="ellipse">
            <a:avLst/>
          </a:prstGeom>
          <a:ln w="50800">
            <a:solidFill>
              <a:srgbClr val="0070C0"/>
            </a:solidFill>
          </a:ln>
        </p:spPr>
        <p:txBody>
          <a:bodyPr lIns="45719" rIns="45719" anchor="ctr"/>
          <a:lstStyle/>
          <a:p>
            <a:pPr algn="ctr">
              <a:defRPr>
                <a:solidFill>
                  <a:srgbClr val="FFFFFF"/>
                </a:solidFill>
              </a:defRPr>
            </a:pPr>
            <a:r>
              <a:rPr lang="en-US" dirty="0"/>
              <a:t>				1 lag</a:t>
            </a:r>
            <a:endParaRPr dirty="0"/>
          </a:p>
        </p:txBody>
      </p:sp>
      <p:sp>
        <p:nvSpPr>
          <p:cNvPr id="84" name="Oval 80">
            <a:extLst>
              <a:ext uri="{FF2B5EF4-FFF2-40B4-BE49-F238E27FC236}">
                <a16:creationId xmlns:a16="http://schemas.microsoft.com/office/drawing/2014/main" id="{19B78AE2-14CC-47BB-9C21-381D7CC59626}"/>
              </a:ext>
            </a:extLst>
          </p:cNvPr>
          <p:cNvSpPr/>
          <p:nvPr/>
        </p:nvSpPr>
        <p:spPr>
          <a:xfrm>
            <a:off x="1224025" y="2782345"/>
            <a:ext cx="2137665" cy="1477105"/>
          </a:xfrm>
          <a:prstGeom prst="ellipse">
            <a:avLst/>
          </a:prstGeom>
          <a:ln w="50800">
            <a:solidFill>
              <a:srgbClr val="FF0000"/>
            </a:solidFill>
          </a:ln>
        </p:spPr>
        <p:txBody>
          <a:bodyPr lIns="45719" rIns="45719" anchor="ctr"/>
          <a:lstStyle/>
          <a:p>
            <a:pPr algn="ctr">
              <a:defRPr>
                <a:solidFill>
                  <a:srgbClr val="FFFFFF"/>
                </a:solidFill>
              </a:defRPr>
            </a:pPr>
            <a:endParaRPr/>
          </a:p>
        </p:txBody>
      </p:sp>
      <p:sp>
        <p:nvSpPr>
          <p:cNvPr id="85" name="Oval 80">
            <a:extLst>
              <a:ext uri="{FF2B5EF4-FFF2-40B4-BE49-F238E27FC236}">
                <a16:creationId xmlns:a16="http://schemas.microsoft.com/office/drawing/2014/main" id="{38CFB608-5FDD-49A4-A2D5-D32F93FA99CB}"/>
              </a:ext>
            </a:extLst>
          </p:cNvPr>
          <p:cNvSpPr/>
          <p:nvPr/>
        </p:nvSpPr>
        <p:spPr>
          <a:xfrm>
            <a:off x="7278621" y="1276281"/>
            <a:ext cx="2137665" cy="1477105"/>
          </a:xfrm>
          <a:prstGeom prst="ellipse">
            <a:avLst/>
          </a:prstGeom>
          <a:ln w="50800">
            <a:solidFill>
              <a:srgbClr val="FF0000"/>
            </a:solidFill>
          </a:ln>
        </p:spPr>
        <p:txBody>
          <a:bodyPr lIns="45719" rIns="45719" anchor="ctr"/>
          <a:lstStyle/>
          <a:p>
            <a:pPr algn="ctr">
              <a:defRPr>
                <a:solidFill>
                  <a:srgbClr val="FFFFFF"/>
                </a:solidFill>
              </a:defRPr>
            </a:pPr>
            <a:endParaRPr/>
          </a:p>
        </p:txBody>
      </p:sp>
      <p:sp>
        <p:nvSpPr>
          <p:cNvPr id="2" name="TextBox 1">
            <a:extLst>
              <a:ext uri="{FF2B5EF4-FFF2-40B4-BE49-F238E27FC236}">
                <a16:creationId xmlns:a16="http://schemas.microsoft.com/office/drawing/2014/main" id="{7867F301-351D-4498-8539-3589ABD29652}"/>
              </a:ext>
            </a:extLst>
          </p:cNvPr>
          <p:cNvSpPr txBox="1"/>
          <p:nvPr/>
        </p:nvSpPr>
        <p:spPr>
          <a:xfrm>
            <a:off x="1257396" y="1201059"/>
            <a:ext cx="1827562"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err="1">
                <a:ln>
                  <a:noFill/>
                </a:ln>
                <a:solidFill>
                  <a:schemeClr val="bg1"/>
                </a:solidFill>
                <a:effectLst/>
                <a:uFillTx/>
                <a:latin typeface="+mj-lt"/>
                <a:ea typeface="+mj-ea"/>
                <a:cs typeface="+mj-cs"/>
                <a:sym typeface="Calibri"/>
              </a:rPr>
              <a:t>Regionsserien</a:t>
            </a:r>
            <a:endParaRPr kumimoji="0" lang="en-US" sz="2200" b="0" i="0" u="none" strike="noStrike" cap="none" spc="0" normalizeH="0" baseline="0" dirty="0">
              <a:ln>
                <a:noFill/>
              </a:ln>
              <a:solidFill>
                <a:schemeClr val="bg1"/>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FA0A8E5B-BFB1-4B14-953A-82CD9EB40901}"/>
              </a:ext>
            </a:extLst>
          </p:cNvPr>
          <p:cNvSpPr/>
          <p:nvPr/>
        </p:nvSpPr>
        <p:spPr>
          <a:xfrm>
            <a:off x="2067557" y="4333520"/>
            <a:ext cx="4891027" cy="1754326"/>
          </a:xfrm>
          <a:prstGeom prst="rect">
            <a:avLst/>
          </a:prstGeom>
          <a:ln>
            <a:solidFill>
              <a:schemeClr val="bg1"/>
            </a:solidFill>
          </a:ln>
        </p:spPr>
        <p:txBody>
          <a:bodyPr wrap="square">
            <a:spAutoFit/>
          </a:bodyPr>
          <a:lstStyle/>
          <a:p>
            <a:endParaRPr lang="nb-NO" dirty="0"/>
          </a:p>
          <a:p>
            <a:r>
              <a:rPr lang="nb-NO" dirty="0"/>
              <a:t>• </a:t>
            </a:r>
            <a:r>
              <a:rPr lang="nb-NO" dirty="0" err="1"/>
              <a:t>Regionsserien</a:t>
            </a:r>
            <a:r>
              <a:rPr lang="nb-NO" dirty="0"/>
              <a:t> – </a:t>
            </a:r>
            <a:r>
              <a:rPr lang="nb-NO" dirty="0" err="1"/>
              <a:t>Aktivitetsserie</a:t>
            </a:r>
            <a:r>
              <a:rPr lang="nb-NO" dirty="0"/>
              <a:t> 12 år:</a:t>
            </a:r>
          </a:p>
          <a:p>
            <a:r>
              <a:rPr lang="nb-NO" dirty="0"/>
              <a:t>• Temaserien - Klassene 12-14 år : 1 lag</a:t>
            </a:r>
          </a:p>
          <a:p>
            <a:r>
              <a:rPr lang="nb-NO" dirty="0"/>
              <a:t>• </a:t>
            </a:r>
            <a:r>
              <a:rPr lang="nb-NO" dirty="0" err="1"/>
              <a:t>Regionscupen</a:t>
            </a:r>
            <a:r>
              <a:rPr lang="nb-NO" dirty="0"/>
              <a:t> - Klassene 12-18 år og senior </a:t>
            </a:r>
          </a:p>
          <a:p>
            <a:r>
              <a:rPr lang="nb-NO" dirty="0"/>
              <a:t>• Unisport Cup - Gutter 10-18 år </a:t>
            </a:r>
          </a:p>
          <a:p>
            <a:endParaRPr lang="nb-NO" dirty="0"/>
          </a:p>
        </p:txBody>
      </p:sp>
      <p:pic>
        <p:nvPicPr>
          <p:cNvPr id="5" name="Graphic 4" descr="Thumbs up sign">
            <a:extLst>
              <a:ext uri="{FF2B5EF4-FFF2-40B4-BE49-F238E27FC236}">
                <a16:creationId xmlns:a16="http://schemas.microsoft.com/office/drawing/2014/main" id="{2ADAAA69-8705-400F-9ABA-79581AF99AC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7283" y="4521662"/>
            <a:ext cx="397497" cy="397497"/>
          </a:xfrm>
          <a:prstGeom prst="rect">
            <a:avLst/>
          </a:prstGeom>
        </p:spPr>
      </p:pic>
      <p:pic>
        <p:nvPicPr>
          <p:cNvPr id="91" name="Graphic 90" descr="Thumbs up sign">
            <a:extLst>
              <a:ext uri="{FF2B5EF4-FFF2-40B4-BE49-F238E27FC236}">
                <a16:creationId xmlns:a16="http://schemas.microsoft.com/office/drawing/2014/main" id="{C81B6926-845B-43F2-9AB9-8692E91F68A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67869" y="4831208"/>
            <a:ext cx="397497" cy="397497"/>
          </a:xfrm>
          <a:prstGeom prst="rect">
            <a:avLst/>
          </a:prstGeom>
        </p:spPr>
      </p:pic>
      <p:pic>
        <p:nvPicPr>
          <p:cNvPr id="92" name="Graphic 91" descr="Thumbs up sign">
            <a:extLst>
              <a:ext uri="{FF2B5EF4-FFF2-40B4-BE49-F238E27FC236}">
                <a16:creationId xmlns:a16="http://schemas.microsoft.com/office/drawing/2014/main" id="{AECE7479-A3A9-4C1A-B851-65C91C54FE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50424" y="5134101"/>
            <a:ext cx="397497" cy="397497"/>
          </a:xfrm>
          <a:prstGeom prst="rect">
            <a:avLst/>
          </a:prstGeom>
        </p:spPr>
      </p:pic>
      <p:sp>
        <p:nvSpPr>
          <p:cNvPr id="93" name="Rectangle 92">
            <a:extLst>
              <a:ext uri="{FF2B5EF4-FFF2-40B4-BE49-F238E27FC236}">
                <a16:creationId xmlns:a16="http://schemas.microsoft.com/office/drawing/2014/main" id="{224B838B-0ED1-4C98-B4DE-13678D3F65DD}"/>
              </a:ext>
            </a:extLst>
          </p:cNvPr>
          <p:cNvSpPr/>
          <p:nvPr/>
        </p:nvSpPr>
        <p:spPr>
          <a:xfrm>
            <a:off x="7189780" y="4333519"/>
            <a:ext cx="2534083" cy="1938992"/>
          </a:xfrm>
          <a:prstGeom prst="rect">
            <a:avLst/>
          </a:prstGeom>
          <a:ln>
            <a:solidFill>
              <a:schemeClr val="bg1"/>
            </a:solidFill>
          </a:ln>
        </p:spPr>
        <p:txBody>
          <a:bodyPr wrap="square">
            <a:spAutoFit/>
          </a:bodyPr>
          <a:lstStyle/>
          <a:p>
            <a:r>
              <a:rPr lang="nb-NO" sz="1500" dirty="0"/>
              <a:t>• Ski Cup           </a:t>
            </a:r>
            <a:r>
              <a:rPr lang="nb-NO" sz="1300" dirty="0"/>
              <a:t>(Nivåinndelt i år)</a:t>
            </a:r>
          </a:p>
          <a:p>
            <a:r>
              <a:rPr lang="nb-NO" sz="1500" dirty="0"/>
              <a:t>• Hummel Cup</a:t>
            </a:r>
          </a:p>
          <a:p>
            <a:r>
              <a:rPr lang="nb-NO" sz="1500" dirty="0"/>
              <a:t>• Oslo(KIA) Cup </a:t>
            </a:r>
          </a:p>
          <a:p>
            <a:r>
              <a:rPr lang="nb-NO" sz="1500" dirty="0"/>
              <a:t>• Langhus Cup   </a:t>
            </a:r>
          </a:p>
          <a:p>
            <a:r>
              <a:rPr lang="nb-NO" sz="1500" dirty="0"/>
              <a:t>• PW Cup           (Nivåinndelt)</a:t>
            </a:r>
          </a:p>
          <a:p>
            <a:r>
              <a:rPr lang="nb-NO" sz="1500" dirty="0"/>
              <a:t>• </a:t>
            </a:r>
            <a:r>
              <a:rPr lang="nb-NO" sz="1500" dirty="0" err="1"/>
              <a:t>Baldus</a:t>
            </a:r>
            <a:r>
              <a:rPr lang="nb-NO" sz="1500" dirty="0"/>
              <a:t> Cup</a:t>
            </a:r>
          </a:p>
          <a:p>
            <a:r>
              <a:rPr lang="nb-NO" sz="1500" dirty="0"/>
              <a:t>• Fredrikstad Cup </a:t>
            </a:r>
          </a:p>
          <a:p>
            <a:r>
              <a:rPr lang="nb-NO" sz="1500" dirty="0"/>
              <a:t>• Partille Cup     </a:t>
            </a:r>
          </a:p>
        </p:txBody>
      </p:sp>
      <p:pic>
        <p:nvPicPr>
          <p:cNvPr id="94" name="Graphic 93" descr="Thumbs up sign">
            <a:extLst>
              <a:ext uri="{FF2B5EF4-FFF2-40B4-BE49-F238E27FC236}">
                <a16:creationId xmlns:a16="http://schemas.microsoft.com/office/drawing/2014/main" id="{D320A8A9-A7CC-488C-B3AA-7EE8AEEE54C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56907" y="5442144"/>
            <a:ext cx="397497" cy="397497"/>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8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2" nodeType="afterEffect">
                                  <p:stCondLst>
                                    <p:cond delay="0"/>
                                  </p:stCondLst>
                                  <p:iterate>
                                    <p:tmAbs val="0"/>
                                  </p:iterate>
                                  <p:childTnLst>
                                    <p:set>
                                      <p:cBhvr>
                                        <p:cTn id="21" fill="hold"/>
                                        <p:tgtEl>
                                          <p:spTgt spid="19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1"/>
                                        </p:tgtEl>
                                        <p:attrNameLst>
                                          <p:attrName>style.visibility</p:attrName>
                                        </p:attrNameLst>
                                      </p:cBhvr>
                                      <p:to>
                                        <p:strVal val="visible"/>
                                      </p:to>
                                    </p:set>
                                    <p:anim calcmode="lin" valueType="num">
                                      <p:cBhvr additive="base">
                                        <p:cTn id="38" dur="500" fill="hold"/>
                                        <p:tgtEl>
                                          <p:spTgt spid="91"/>
                                        </p:tgtEl>
                                        <p:attrNameLst>
                                          <p:attrName>ppt_x</p:attrName>
                                        </p:attrNameLst>
                                      </p:cBhvr>
                                      <p:tavLst>
                                        <p:tav tm="0">
                                          <p:val>
                                            <p:strVal val="#ppt_x"/>
                                          </p:val>
                                        </p:tav>
                                        <p:tav tm="100000">
                                          <p:val>
                                            <p:strVal val="#ppt_x"/>
                                          </p:val>
                                        </p:tav>
                                      </p:tavLst>
                                    </p:anim>
                                    <p:anim calcmode="lin" valueType="num">
                                      <p:cBhvr additive="base">
                                        <p:cTn id="39"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2"/>
                                        </p:tgtEl>
                                        <p:attrNameLst>
                                          <p:attrName>style.visibility</p:attrName>
                                        </p:attrNameLst>
                                      </p:cBhvr>
                                      <p:to>
                                        <p:strVal val="visible"/>
                                      </p:to>
                                    </p:set>
                                    <p:anim calcmode="lin" valueType="num">
                                      <p:cBhvr additive="base">
                                        <p:cTn id="44" dur="500" fill="hold"/>
                                        <p:tgtEl>
                                          <p:spTgt spid="92"/>
                                        </p:tgtEl>
                                        <p:attrNameLst>
                                          <p:attrName>ppt_x</p:attrName>
                                        </p:attrNameLst>
                                      </p:cBhvr>
                                      <p:tavLst>
                                        <p:tav tm="0">
                                          <p:val>
                                            <p:strVal val="#ppt_x"/>
                                          </p:val>
                                        </p:tav>
                                        <p:tav tm="100000">
                                          <p:val>
                                            <p:strVal val="#ppt_x"/>
                                          </p:val>
                                        </p:tav>
                                      </p:tavLst>
                                    </p:anim>
                                    <p:anim calcmode="lin" valueType="num">
                                      <p:cBhvr additive="base">
                                        <p:cTn id="45"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additive="base">
                                        <p:cTn id="56" dur="500" fill="hold"/>
                                        <p:tgtEl>
                                          <p:spTgt spid="93"/>
                                        </p:tgtEl>
                                        <p:attrNameLst>
                                          <p:attrName>ppt_x</p:attrName>
                                        </p:attrNameLst>
                                      </p:cBhvr>
                                      <p:tavLst>
                                        <p:tav tm="0">
                                          <p:val>
                                            <p:strVal val="#ppt_x"/>
                                          </p:val>
                                        </p:tav>
                                        <p:tav tm="100000">
                                          <p:val>
                                            <p:strVal val="#ppt_x"/>
                                          </p:val>
                                        </p:tav>
                                      </p:tavLst>
                                    </p:anim>
                                    <p:anim calcmode="lin" valueType="num">
                                      <p:cBhvr additive="base">
                                        <p:cTn id="57"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animBg="1" advAuto="0"/>
      <p:bldP spid="190" grpId="2" animBg="1" advAuto="0"/>
      <p:bldP spid="84" grpId="0" animBg="1"/>
      <p:bldP spid="85" grpId="0" animBg="1"/>
      <p:bldP spid="3"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0B1A-5762-49AF-881F-143FBFEAB846}"/>
              </a:ext>
            </a:extLst>
          </p:cNvPr>
          <p:cNvSpPr>
            <a:spLocks noGrp="1"/>
          </p:cNvSpPr>
          <p:nvPr>
            <p:ph type="title"/>
          </p:nvPr>
        </p:nvSpPr>
        <p:spPr/>
        <p:txBody>
          <a:bodyPr/>
          <a:lstStyle/>
          <a:p>
            <a:r>
              <a:rPr lang="en-US" dirty="0" err="1"/>
              <a:t>Kommunikasjon</a:t>
            </a:r>
            <a:r>
              <a:rPr lang="en-US" dirty="0"/>
              <a:t> med </a:t>
            </a:r>
            <a:r>
              <a:rPr lang="en-US" dirty="0" err="1"/>
              <a:t>foreldre</a:t>
            </a:r>
            <a:endParaRPr lang="en-US" dirty="0"/>
          </a:p>
        </p:txBody>
      </p:sp>
      <p:sp>
        <p:nvSpPr>
          <p:cNvPr id="3" name="object 2">
            <a:extLst>
              <a:ext uri="{FF2B5EF4-FFF2-40B4-BE49-F238E27FC236}">
                <a16:creationId xmlns:a16="http://schemas.microsoft.com/office/drawing/2014/main" id="{8706E63F-E60F-4E3F-9387-7E02AC124956}"/>
              </a:ext>
            </a:extLst>
          </p:cNvPr>
          <p:cNvSpPr/>
          <p:nvPr/>
        </p:nvSpPr>
        <p:spPr>
          <a:xfrm>
            <a:off x="8229600" y="356616"/>
            <a:ext cx="1687067" cy="1271015"/>
          </a:xfrm>
          <a:prstGeom prst="rect">
            <a:avLst/>
          </a:prstGeom>
          <a:blipFill>
            <a:blip r:embed="rId2"/>
            <a:stretch>
              <a:fillRect/>
            </a:stretch>
          </a:blipFill>
          <a:ln w="12700">
            <a:miter lim="400000"/>
          </a:ln>
        </p:spPr>
        <p:txBody>
          <a:bodyPr lIns="45719" rIns="45719"/>
          <a:lstStyle/>
          <a:p>
            <a:endParaRPr/>
          </a:p>
        </p:txBody>
      </p:sp>
      <p:pic>
        <p:nvPicPr>
          <p:cNvPr id="5" name="Picture 4">
            <a:extLst>
              <a:ext uri="{FF2B5EF4-FFF2-40B4-BE49-F238E27FC236}">
                <a16:creationId xmlns:a16="http://schemas.microsoft.com/office/drawing/2014/main" id="{B4C8A597-70C2-47D3-ABAA-593936954B7A}"/>
              </a:ext>
            </a:extLst>
          </p:cNvPr>
          <p:cNvPicPr>
            <a:picLocks noChangeAspect="1"/>
          </p:cNvPicPr>
          <p:nvPr/>
        </p:nvPicPr>
        <p:blipFill>
          <a:blip r:embed="rId3"/>
          <a:stretch>
            <a:fillRect/>
          </a:stretch>
        </p:blipFill>
        <p:spPr>
          <a:xfrm>
            <a:off x="1340181" y="1627632"/>
            <a:ext cx="7816519" cy="4711962"/>
          </a:xfrm>
          <a:prstGeom prst="rect">
            <a:avLst/>
          </a:prstGeom>
        </p:spPr>
      </p:pic>
      <p:pic>
        <p:nvPicPr>
          <p:cNvPr id="6" name="Picture 5">
            <a:extLst>
              <a:ext uri="{FF2B5EF4-FFF2-40B4-BE49-F238E27FC236}">
                <a16:creationId xmlns:a16="http://schemas.microsoft.com/office/drawing/2014/main" id="{4BD96767-4F9F-4F6C-9BD8-122710D6940A}"/>
              </a:ext>
            </a:extLst>
          </p:cNvPr>
          <p:cNvPicPr>
            <a:picLocks noChangeAspect="1"/>
          </p:cNvPicPr>
          <p:nvPr/>
        </p:nvPicPr>
        <p:blipFill>
          <a:blip r:embed="rId4"/>
          <a:stretch>
            <a:fillRect/>
          </a:stretch>
        </p:blipFill>
        <p:spPr>
          <a:xfrm>
            <a:off x="1327027" y="1602230"/>
            <a:ext cx="7829673" cy="4785870"/>
          </a:xfrm>
          <a:prstGeom prst="rect">
            <a:avLst/>
          </a:prstGeom>
        </p:spPr>
      </p:pic>
      <p:pic>
        <p:nvPicPr>
          <p:cNvPr id="10242" name="Picture 2" descr="https://www.handball.no/globalassets/illustrasjoner/minhandball_640x360web.jpg">
            <a:extLst>
              <a:ext uri="{FF2B5EF4-FFF2-40B4-BE49-F238E27FC236}">
                <a16:creationId xmlns:a16="http://schemas.microsoft.com/office/drawing/2014/main" id="{92B19294-0368-4A8B-B042-D86A9446F0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004" y="1602230"/>
            <a:ext cx="7920871" cy="478587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spond">
            <a:extLst>
              <a:ext uri="{FF2B5EF4-FFF2-40B4-BE49-F238E27FC236}">
                <a16:creationId xmlns:a16="http://schemas.microsoft.com/office/drawing/2014/main" id="{6A6FF2EF-1B29-4630-8099-D6F36318F7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150" y="1588738"/>
            <a:ext cx="7959725" cy="478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1266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additive="base">
                                        <p:cTn id="19" dur="500" fill="hold"/>
                                        <p:tgtEl>
                                          <p:spTgt spid="10242"/>
                                        </p:tgtEl>
                                        <p:attrNameLst>
                                          <p:attrName>ppt_x</p:attrName>
                                        </p:attrNameLst>
                                      </p:cBhvr>
                                      <p:tavLst>
                                        <p:tav tm="0">
                                          <p:val>
                                            <p:strVal val="#ppt_x"/>
                                          </p:val>
                                        </p:tav>
                                        <p:tav tm="100000">
                                          <p:val>
                                            <p:strVal val="#ppt_x"/>
                                          </p:val>
                                        </p:tav>
                                      </p:tavLst>
                                    </p:anim>
                                    <p:anim calcmode="lin" valueType="num">
                                      <p:cBhvr additive="base">
                                        <p:cTn id="20"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additive="base">
                                        <p:cTn id="25" dur="500" fill="hold"/>
                                        <p:tgtEl>
                                          <p:spTgt spid="10244"/>
                                        </p:tgtEl>
                                        <p:attrNameLst>
                                          <p:attrName>ppt_x</p:attrName>
                                        </p:attrNameLst>
                                      </p:cBhvr>
                                      <p:tavLst>
                                        <p:tav tm="0">
                                          <p:val>
                                            <p:strVal val="#ppt_x"/>
                                          </p:val>
                                        </p:tav>
                                        <p:tav tm="100000">
                                          <p:val>
                                            <p:strVal val="#ppt_x"/>
                                          </p:val>
                                        </p:tav>
                                      </p:tavLst>
                                    </p:anim>
                                    <p:anim calcmode="lin" valueType="num">
                                      <p:cBhvr additive="base">
                                        <p:cTn id="26"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F212-2055-43AA-9BCB-F8046CCEFAAB}"/>
              </a:ext>
            </a:extLst>
          </p:cNvPr>
          <p:cNvSpPr>
            <a:spLocks noGrp="1"/>
          </p:cNvSpPr>
          <p:nvPr>
            <p:ph type="title"/>
          </p:nvPr>
        </p:nvSpPr>
        <p:spPr/>
        <p:txBody>
          <a:bodyPr/>
          <a:lstStyle/>
          <a:p>
            <a:r>
              <a:rPr lang="en-US" dirty="0" err="1"/>
              <a:t>Temaserien</a:t>
            </a:r>
            <a:endParaRPr lang="en-US" dirty="0"/>
          </a:p>
        </p:txBody>
      </p:sp>
      <p:sp>
        <p:nvSpPr>
          <p:cNvPr id="3" name="Rectangle 2">
            <a:extLst>
              <a:ext uri="{FF2B5EF4-FFF2-40B4-BE49-F238E27FC236}">
                <a16:creationId xmlns:a16="http://schemas.microsoft.com/office/drawing/2014/main" id="{4C216D31-D8D8-4C9E-A828-7D24F9736028}"/>
              </a:ext>
            </a:extLst>
          </p:cNvPr>
          <p:cNvSpPr/>
          <p:nvPr/>
        </p:nvSpPr>
        <p:spPr>
          <a:xfrm>
            <a:off x="874150" y="1643738"/>
            <a:ext cx="4322723" cy="2031325"/>
          </a:xfrm>
          <a:prstGeom prst="rect">
            <a:avLst/>
          </a:prstGeom>
          <a:solidFill>
            <a:schemeClr val="accent5">
              <a:lumMod val="40000"/>
              <a:lumOff val="60000"/>
            </a:schemeClr>
          </a:solidFill>
        </p:spPr>
        <p:txBody>
          <a:bodyPr wrap="square">
            <a:spAutoFit/>
          </a:bodyPr>
          <a:lstStyle/>
          <a:p>
            <a:r>
              <a:rPr lang="nb-NO" sz="1400" dirty="0"/>
              <a:t>Temaserien er ikke et ekstra spilltilbud, men et utviklingstiltak for spillere, trenere og dommere. Temaene er lagt opp etter </a:t>
            </a:r>
            <a:r>
              <a:rPr lang="nb-NO" sz="1400" dirty="0" err="1"/>
              <a:t>håndballens</a:t>
            </a:r>
            <a:r>
              <a:rPr lang="nb-NO" sz="1400" dirty="0"/>
              <a:t> fasehjul slik at spillerne kommer innom alle fasene i løpet av disse tre </a:t>
            </a:r>
            <a:r>
              <a:rPr lang="nb-NO" sz="1400" dirty="0" err="1"/>
              <a:t>årene</a:t>
            </a:r>
            <a:r>
              <a:rPr lang="nb-NO" sz="1400" dirty="0"/>
              <a:t>. Regionen inviterer til spill i </a:t>
            </a:r>
            <a:r>
              <a:rPr lang="nb-NO" sz="1400" dirty="0" err="1"/>
              <a:t>niva</a:t>
            </a:r>
            <a:r>
              <a:rPr lang="nb-NO" sz="1400" dirty="0"/>
              <a:t>̊ 1 og 2 </a:t>
            </a:r>
            <a:r>
              <a:rPr lang="nb-NO" sz="1400" dirty="0" err="1"/>
              <a:t>både</a:t>
            </a:r>
            <a:r>
              <a:rPr lang="nb-NO" sz="1400" dirty="0"/>
              <a:t> for jenter og gutter i alle aldersgrupper hvor lagene selv melder seg </a:t>
            </a:r>
            <a:r>
              <a:rPr lang="nb-NO" sz="1400" dirty="0" err="1"/>
              <a:t>pa</a:t>
            </a:r>
            <a:r>
              <a:rPr lang="nb-NO" sz="1400" dirty="0"/>
              <a:t>̊. Det spilles fire kamper hver runde med avklarte føringer for </a:t>
            </a:r>
            <a:r>
              <a:rPr lang="nb-NO" sz="1400" dirty="0" err="1"/>
              <a:t>poengoppnåelse</a:t>
            </a:r>
            <a:r>
              <a:rPr lang="nb-NO" sz="1400" dirty="0"/>
              <a:t>. Det </a:t>
            </a:r>
            <a:r>
              <a:rPr lang="nb-NO" sz="1400" dirty="0" err="1"/>
              <a:t>kåres</a:t>
            </a:r>
            <a:r>
              <a:rPr lang="nb-NO" sz="1400" dirty="0"/>
              <a:t> rundens lag </a:t>
            </a:r>
            <a:r>
              <a:rPr lang="nb-NO" sz="1400" dirty="0" err="1"/>
              <a:t>pa</a:t>
            </a:r>
            <a:r>
              <a:rPr lang="nb-NO" sz="1400" dirty="0"/>
              <a:t>̊ hvert </a:t>
            </a:r>
            <a:r>
              <a:rPr lang="nb-NO" sz="1400" dirty="0" err="1"/>
              <a:t>niva</a:t>
            </a:r>
            <a:r>
              <a:rPr lang="nb-NO" sz="1400" dirty="0"/>
              <a:t>̊.</a:t>
            </a:r>
            <a:endParaRPr lang="en-US" sz="1400" dirty="0"/>
          </a:p>
        </p:txBody>
      </p:sp>
      <p:sp>
        <p:nvSpPr>
          <p:cNvPr id="5" name="Rectangle 4">
            <a:extLst>
              <a:ext uri="{FF2B5EF4-FFF2-40B4-BE49-F238E27FC236}">
                <a16:creationId xmlns:a16="http://schemas.microsoft.com/office/drawing/2014/main" id="{C497346A-0C54-46F5-ADC8-EB8E113E6AAC}"/>
              </a:ext>
            </a:extLst>
          </p:cNvPr>
          <p:cNvSpPr/>
          <p:nvPr/>
        </p:nvSpPr>
        <p:spPr>
          <a:xfrm>
            <a:off x="874150" y="3734414"/>
            <a:ext cx="4322723" cy="1169551"/>
          </a:xfrm>
          <a:prstGeom prst="rect">
            <a:avLst/>
          </a:prstGeom>
          <a:solidFill>
            <a:schemeClr val="accent5">
              <a:lumMod val="40000"/>
              <a:lumOff val="60000"/>
            </a:schemeClr>
          </a:solidFill>
        </p:spPr>
        <p:txBody>
          <a:bodyPr wrap="square">
            <a:spAutoFit/>
          </a:bodyPr>
          <a:lstStyle/>
          <a:p>
            <a:pPr marL="285750" indent="-285750">
              <a:buFont typeface="Arial" panose="020B0604020202020204" pitchFamily="34" charset="0"/>
              <a:buChar char="•"/>
            </a:pPr>
            <a:r>
              <a:rPr lang="nb-NO" sz="1400" dirty="0"/>
              <a:t>Temaer 12 år: (Tre runder/turneringer)</a:t>
            </a:r>
          </a:p>
          <a:p>
            <a:pPr marL="285750" indent="-285750">
              <a:buFont typeface="Arial" panose="020B0604020202020204" pitchFamily="34" charset="0"/>
              <a:buChar char="•"/>
            </a:pPr>
            <a:r>
              <a:rPr lang="nb-NO" sz="1400" dirty="0"/>
              <a:t>Utgruppert forsvar (3:2:1 forsvar) </a:t>
            </a:r>
          </a:p>
          <a:p>
            <a:pPr marL="285750" indent="-285750">
              <a:buFont typeface="Arial" panose="020B0604020202020204" pitchFamily="34" charset="0"/>
              <a:buChar char="•"/>
            </a:pPr>
            <a:r>
              <a:rPr lang="nb-NO" sz="1400" dirty="0"/>
              <a:t>Overgangsspill mot utgruppert forsvar (3:2:1 forsvar) </a:t>
            </a:r>
          </a:p>
          <a:p>
            <a:pPr marL="285750" indent="-285750">
              <a:buFont typeface="Arial" panose="020B0604020202020204" pitchFamily="34" charset="0"/>
              <a:buChar char="•"/>
            </a:pPr>
            <a:r>
              <a:rPr lang="nb-NO" sz="1400" dirty="0"/>
              <a:t>Linjespill</a:t>
            </a:r>
            <a:endParaRPr lang="en-US" sz="1400" dirty="0"/>
          </a:p>
        </p:txBody>
      </p:sp>
      <p:sp>
        <p:nvSpPr>
          <p:cNvPr id="6" name="Rectangle 5">
            <a:extLst>
              <a:ext uri="{FF2B5EF4-FFF2-40B4-BE49-F238E27FC236}">
                <a16:creationId xmlns:a16="http://schemas.microsoft.com/office/drawing/2014/main" id="{B4E0A5F5-9D36-499E-9710-65B10BC8765C}"/>
              </a:ext>
            </a:extLst>
          </p:cNvPr>
          <p:cNvSpPr/>
          <p:nvPr/>
        </p:nvSpPr>
        <p:spPr>
          <a:xfrm>
            <a:off x="874149" y="4973044"/>
            <a:ext cx="4322723" cy="1600438"/>
          </a:xfrm>
          <a:prstGeom prst="rect">
            <a:avLst/>
          </a:prstGeom>
          <a:solidFill>
            <a:schemeClr val="accent5">
              <a:lumMod val="40000"/>
              <a:lumOff val="60000"/>
            </a:schemeClr>
          </a:solidFill>
        </p:spPr>
        <p:txBody>
          <a:bodyPr wrap="square">
            <a:spAutoFit/>
          </a:bodyPr>
          <a:lstStyle/>
          <a:p>
            <a:r>
              <a:rPr lang="en-US" sz="1400" dirty="0" err="1"/>
              <a:t>Obligatorisk</a:t>
            </a:r>
            <a:r>
              <a:rPr lang="en-US" sz="1400" dirty="0"/>
              <a:t> workshops for </a:t>
            </a:r>
            <a:r>
              <a:rPr lang="en-US" sz="1400" dirty="0" err="1"/>
              <a:t>trenere</a:t>
            </a:r>
            <a:r>
              <a:rPr lang="en-US" sz="1400" dirty="0"/>
              <a:t>. </a:t>
            </a:r>
            <a:r>
              <a:rPr lang="en-US" sz="1400" dirty="0" err="1"/>
              <a:t>Kun</a:t>
            </a:r>
            <a:r>
              <a:rPr lang="en-US" sz="1400" dirty="0"/>
              <a:t> </a:t>
            </a:r>
            <a:r>
              <a:rPr lang="en-US" sz="1400" dirty="0" err="1"/>
              <a:t>en</a:t>
            </a:r>
            <a:r>
              <a:rPr lang="en-US" sz="1400" dirty="0"/>
              <a:t> </a:t>
            </a:r>
            <a:r>
              <a:rPr lang="en-US" sz="1400" dirty="0" err="1"/>
              <a:t>trener</a:t>
            </a:r>
            <a:r>
              <a:rPr lang="en-US" sz="1400" dirty="0"/>
              <a:t> </a:t>
            </a:r>
            <a:r>
              <a:rPr lang="en-US" sz="1400" dirty="0" err="1"/>
              <a:t>pr</a:t>
            </a:r>
            <a:r>
              <a:rPr lang="en-US" sz="1400" dirty="0"/>
              <a:t> </a:t>
            </a:r>
            <a:r>
              <a:rPr lang="en-US" sz="1400" dirty="0" err="1"/>
              <a:t>klubb</a:t>
            </a:r>
            <a:r>
              <a:rPr lang="en-US" sz="1400" dirty="0"/>
              <a:t>/lag </a:t>
            </a:r>
            <a:r>
              <a:rPr lang="en-US" sz="1400" dirty="0" err="1"/>
              <a:t>får</a:t>
            </a:r>
            <a:r>
              <a:rPr lang="en-US" sz="1400" dirty="0"/>
              <a:t> </a:t>
            </a:r>
            <a:r>
              <a:rPr lang="en-US" sz="1400" dirty="0" err="1"/>
              <a:t>dette</a:t>
            </a:r>
            <a:r>
              <a:rPr lang="en-US" sz="1400" dirty="0"/>
              <a:t> </a:t>
            </a:r>
            <a:r>
              <a:rPr lang="en-US" sz="1400" dirty="0" err="1"/>
              <a:t>dekket</a:t>
            </a:r>
            <a:r>
              <a:rPr lang="en-US" sz="1400" dirty="0"/>
              <a:t>.</a:t>
            </a:r>
          </a:p>
          <a:p>
            <a:r>
              <a:rPr lang="en-US" sz="1400" dirty="0"/>
              <a:t>*</a:t>
            </a:r>
            <a:r>
              <a:rPr lang="nb-NO" sz="1400" dirty="0"/>
              <a:t>For at laget skal kunne bli vurdert til tittelen "best på rundens tema" samt vinner av Temaserien sesongen 2018-2019 må treneren delta på workshop i forkant av hver temaserierunde.</a:t>
            </a:r>
          </a:p>
          <a:p>
            <a:r>
              <a:rPr lang="nb-NO" sz="1400" dirty="0"/>
              <a:t>Treningene blir lagt opp etter temaene for alle spillere</a:t>
            </a:r>
            <a:endParaRPr lang="en-US" sz="1400" dirty="0"/>
          </a:p>
        </p:txBody>
      </p:sp>
      <p:sp>
        <p:nvSpPr>
          <p:cNvPr id="7" name="object 2">
            <a:extLst>
              <a:ext uri="{FF2B5EF4-FFF2-40B4-BE49-F238E27FC236}">
                <a16:creationId xmlns:a16="http://schemas.microsoft.com/office/drawing/2014/main" id="{8BD99FC7-098B-4EC7-BB71-8CAC46D32612}"/>
              </a:ext>
            </a:extLst>
          </p:cNvPr>
          <p:cNvSpPr/>
          <p:nvPr/>
        </p:nvSpPr>
        <p:spPr>
          <a:xfrm>
            <a:off x="8229600" y="356616"/>
            <a:ext cx="1687067" cy="1271015"/>
          </a:xfrm>
          <a:prstGeom prst="rect">
            <a:avLst/>
          </a:prstGeom>
          <a:blipFill>
            <a:blip r:embed="rId3"/>
            <a:stretch>
              <a:fillRect/>
            </a:stretch>
          </a:blipFill>
          <a:ln w="12700">
            <a:miter lim="400000"/>
          </a:ln>
        </p:spPr>
        <p:txBody>
          <a:bodyPr lIns="45719" rIns="45719"/>
          <a:lstStyle/>
          <a:p>
            <a:endParaRPr/>
          </a:p>
        </p:txBody>
      </p:sp>
      <p:pic>
        <p:nvPicPr>
          <p:cNvPr id="8198" name="Picture 6" descr="Image result for samle fasene hÃ¥ndball">
            <a:extLst>
              <a:ext uri="{FF2B5EF4-FFF2-40B4-BE49-F238E27FC236}">
                <a16:creationId xmlns:a16="http://schemas.microsoft.com/office/drawing/2014/main" id="{27923C8C-7519-4396-8808-E458A1DE6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525" y="1642609"/>
            <a:ext cx="4523725" cy="417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515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31DEEF5-7380-410D-87C3-B1E667826925}"/>
              </a:ext>
            </a:extLst>
          </p:cNvPr>
          <p:cNvGraphicFramePr>
            <a:graphicFrameLocks noChangeAspect="1"/>
          </p:cNvGraphicFramePr>
          <p:nvPr>
            <p:custDataLst>
              <p:tags r:id="rId2"/>
            </p:custDataLst>
            <p:extLst>
              <p:ext uri="{D42A27DB-BD31-4B8C-83A1-F6EECF244321}">
                <p14:modId xmlns:p14="http://schemas.microsoft.com/office/powerpoint/2010/main" val="4252177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5" name="think-cell Slide" r:id="rId5" imgW="425" imgH="424" progId="TCLayout.ActiveDocument.1">
                  <p:embed/>
                </p:oleObj>
              </mc:Choice>
              <mc:Fallback>
                <p:oleObj name="think-cell Slide" r:id="rId5" imgW="425" imgH="424" progId="TCLayout.ActiveDocument.1">
                  <p:embed/>
                  <p:pic>
                    <p:nvPicPr>
                      <p:cNvPr id="4" name="Objekt 3" hidden="1">
                        <a:extLst>
                          <a:ext uri="{FF2B5EF4-FFF2-40B4-BE49-F238E27FC236}">
                            <a16:creationId xmlns:a16="http://schemas.microsoft.com/office/drawing/2014/main" id="{831DEEF5-7380-410D-87C3-B1E6678269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A7EEF5B6-705B-4932-A70D-416871771893}"/>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nb-NO" sz="32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sp>
        <p:nvSpPr>
          <p:cNvPr id="2" name="Tittel 1">
            <a:extLst>
              <a:ext uri="{FF2B5EF4-FFF2-40B4-BE49-F238E27FC236}">
                <a16:creationId xmlns:a16="http://schemas.microsoft.com/office/drawing/2014/main" id="{64C7AA1F-17F0-443F-8504-46EC0AFB9BD6}"/>
              </a:ext>
            </a:extLst>
          </p:cNvPr>
          <p:cNvSpPr>
            <a:spLocks noGrp="1"/>
          </p:cNvSpPr>
          <p:nvPr>
            <p:ph type="title"/>
          </p:nvPr>
        </p:nvSpPr>
        <p:spPr/>
        <p:txBody>
          <a:bodyPr/>
          <a:lstStyle/>
          <a:p>
            <a:r>
              <a:rPr lang="nb-NO" dirty="0"/>
              <a:t>Kultur i Nordstrand G2007</a:t>
            </a:r>
          </a:p>
        </p:txBody>
      </p:sp>
      <p:sp>
        <p:nvSpPr>
          <p:cNvPr id="3" name="object 2">
            <a:extLst>
              <a:ext uri="{FF2B5EF4-FFF2-40B4-BE49-F238E27FC236}">
                <a16:creationId xmlns:a16="http://schemas.microsoft.com/office/drawing/2014/main" id="{BEFA38B4-1775-4D46-B037-8F07D8418D2C}"/>
              </a:ext>
            </a:extLst>
          </p:cNvPr>
          <p:cNvSpPr/>
          <p:nvPr/>
        </p:nvSpPr>
        <p:spPr>
          <a:xfrm>
            <a:off x="8229600" y="356616"/>
            <a:ext cx="1687067" cy="1271015"/>
          </a:xfrm>
          <a:prstGeom prst="rect">
            <a:avLst/>
          </a:prstGeom>
          <a:blipFill>
            <a:blip r:embed="rId7"/>
            <a:stretch>
              <a:fillRect/>
            </a:stretch>
          </a:blipFill>
          <a:ln w="12700">
            <a:miter lim="400000"/>
          </a:ln>
        </p:spPr>
        <p:txBody>
          <a:bodyPr lIns="45719" rIns="45719"/>
          <a:lstStyle/>
          <a:p>
            <a:endParaRPr/>
          </a:p>
        </p:txBody>
      </p:sp>
      <p:sp>
        <p:nvSpPr>
          <p:cNvPr id="6" name="Rektangel 5">
            <a:extLst>
              <a:ext uri="{FF2B5EF4-FFF2-40B4-BE49-F238E27FC236}">
                <a16:creationId xmlns:a16="http://schemas.microsoft.com/office/drawing/2014/main" id="{61BB89C5-A3DF-437B-BF66-8AA2B3EFE22D}"/>
              </a:ext>
            </a:extLst>
          </p:cNvPr>
          <p:cNvSpPr/>
          <p:nvPr/>
        </p:nvSpPr>
        <p:spPr>
          <a:xfrm>
            <a:off x="1088437" y="1258299"/>
            <a:ext cx="2085827" cy="369332"/>
          </a:xfrm>
          <a:prstGeom prst="rect">
            <a:avLst/>
          </a:prstGeom>
        </p:spPr>
        <p:txBody>
          <a:bodyPr wrap="none">
            <a:spAutoFit/>
          </a:bodyPr>
          <a:lstStyle/>
          <a:p>
            <a:r>
              <a:rPr lang="nb-NO" b="1" dirty="0">
                <a:solidFill>
                  <a:srgbClr val="404040"/>
                </a:solidFill>
                <a:latin typeface="Source Sans Pro" panose="020B0604020202020204" pitchFamily="34" charset="0"/>
              </a:rPr>
              <a:t>Oppmøtestatistikk</a:t>
            </a:r>
          </a:p>
        </p:txBody>
      </p:sp>
      <p:sp>
        <p:nvSpPr>
          <p:cNvPr id="7" name="Rektangel 6">
            <a:extLst>
              <a:ext uri="{FF2B5EF4-FFF2-40B4-BE49-F238E27FC236}">
                <a16:creationId xmlns:a16="http://schemas.microsoft.com/office/drawing/2014/main" id="{DADD3615-8BFE-4BFF-AB71-B435CB914D90}"/>
              </a:ext>
            </a:extLst>
          </p:cNvPr>
          <p:cNvSpPr/>
          <p:nvPr/>
        </p:nvSpPr>
        <p:spPr>
          <a:xfrm>
            <a:off x="1054689" y="1627630"/>
            <a:ext cx="5346700" cy="1200329"/>
          </a:xfrm>
          <a:prstGeom prst="rect">
            <a:avLst/>
          </a:prstGeom>
        </p:spPr>
        <p:txBody>
          <a:bodyPr>
            <a:spAutoFit/>
          </a:bodyPr>
          <a:lstStyle/>
          <a:p>
            <a:pPr>
              <a:buFont typeface="Arial" panose="020B0604020202020204" pitchFamily="34" charset="0"/>
              <a:buChar char="•"/>
            </a:pPr>
            <a:r>
              <a:rPr lang="nb-NO" dirty="0">
                <a:solidFill>
                  <a:srgbClr val="404040"/>
                </a:solidFill>
                <a:latin typeface="Source Sans Pro" panose="020B0503030403020204" pitchFamily="34" charset="0"/>
              </a:rPr>
              <a:t>Trening		66,5%</a:t>
            </a:r>
          </a:p>
          <a:p>
            <a:pPr>
              <a:buFont typeface="Arial" panose="020B0604020202020204" pitchFamily="34" charset="0"/>
              <a:buChar char="•"/>
            </a:pPr>
            <a:r>
              <a:rPr lang="nb-NO" dirty="0">
                <a:solidFill>
                  <a:srgbClr val="404040"/>
                </a:solidFill>
                <a:latin typeface="Source Sans Pro" panose="020B0503030403020204" pitchFamily="34" charset="0"/>
              </a:rPr>
              <a:t>Kamper		83,3%</a:t>
            </a:r>
          </a:p>
          <a:p>
            <a:pPr>
              <a:buFont typeface="Arial" panose="020B0604020202020204" pitchFamily="34" charset="0"/>
              <a:buChar char="•"/>
            </a:pPr>
            <a:r>
              <a:rPr lang="nb-NO" dirty="0">
                <a:solidFill>
                  <a:srgbClr val="404040"/>
                </a:solidFill>
                <a:latin typeface="Source Sans Pro" panose="020B0503030403020204" pitchFamily="34" charset="0"/>
              </a:rPr>
              <a:t>Turneringer	70.9%</a:t>
            </a:r>
          </a:p>
          <a:p>
            <a:pPr>
              <a:buFont typeface="Arial" panose="020B0604020202020204" pitchFamily="34" charset="0"/>
              <a:buChar char="•"/>
            </a:pPr>
            <a:r>
              <a:rPr lang="nb-NO" dirty="0">
                <a:solidFill>
                  <a:srgbClr val="404040"/>
                </a:solidFill>
                <a:latin typeface="Source Sans Pro" panose="020B0503030403020204" pitchFamily="34" charset="0"/>
              </a:rPr>
              <a:t>Foreldremøter	86,9%</a:t>
            </a:r>
          </a:p>
        </p:txBody>
      </p:sp>
      <p:pic>
        <p:nvPicPr>
          <p:cNvPr id="7174" name="Picture 6" descr="Bilderesultat for innsats">
            <a:extLst>
              <a:ext uri="{FF2B5EF4-FFF2-40B4-BE49-F238E27FC236}">
                <a16:creationId xmlns:a16="http://schemas.microsoft.com/office/drawing/2014/main" id="{03396480-4746-40F0-89C4-5F913E64E9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1389" y="1442965"/>
            <a:ext cx="2888323" cy="1543050"/>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a:extLst>
              <a:ext uri="{FF2B5EF4-FFF2-40B4-BE49-F238E27FC236}">
                <a16:creationId xmlns:a16="http://schemas.microsoft.com/office/drawing/2014/main" id="{3EDC7C9B-A61F-48CA-88DE-7D515DA19EB5}"/>
              </a:ext>
            </a:extLst>
          </p:cNvPr>
          <p:cNvSpPr/>
          <p:nvPr/>
        </p:nvSpPr>
        <p:spPr>
          <a:xfrm>
            <a:off x="1088437" y="3651309"/>
            <a:ext cx="1454244" cy="369332"/>
          </a:xfrm>
          <a:prstGeom prst="rect">
            <a:avLst/>
          </a:prstGeom>
        </p:spPr>
        <p:txBody>
          <a:bodyPr wrap="none">
            <a:spAutoFit/>
          </a:bodyPr>
          <a:lstStyle/>
          <a:p>
            <a:r>
              <a:rPr lang="nb-NO" b="1" dirty="0">
                <a:solidFill>
                  <a:srgbClr val="404040"/>
                </a:solidFill>
                <a:latin typeface="Source Sans Pro" panose="020B0604020202020204" pitchFamily="34" charset="0"/>
              </a:rPr>
              <a:t>Begeistring</a:t>
            </a:r>
          </a:p>
        </p:txBody>
      </p:sp>
      <p:sp>
        <p:nvSpPr>
          <p:cNvPr id="13" name="Rektangel 12">
            <a:extLst>
              <a:ext uri="{FF2B5EF4-FFF2-40B4-BE49-F238E27FC236}">
                <a16:creationId xmlns:a16="http://schemas.microsoft.com/office/drawing/2014/main" id="{3B7D4A0E-EAC6-4301-BD25-E781B097629E}"/>
              </a:ext>
            </a:extLst>
          </p:cNvPr>
          <p:cNvSpPr/>
          <p:nvPr/>
        </p:nvSpPr>
        <p:spPr>
          <a:xfrm>
            <a:off x="1054689" y="4020640"/>
            <a:ext cx="5346700" cy="2308324"/>
          </a:xfrm>
          <a:prstGeom prst="rect">
            <a:avLst/>
          </a:prstGeom>
        </p:spPr>
        <p:txBody>
          <a:bodyPr>
            <a:spAutoFit/>
          </a:bodyPr>
          <a:lstStyle/>
          <a:p>
            <a:pPr>
              <a:buFont typeface="Arial" panose="020B0604020202020204" pitchFamily="34" charset="0"/>
              <a:buChar char="•"/>
            </a:pPr>
            <a:r>
              <a:rPr lang="nb-NO" dirty="0">
                <a:solidFill>
                  <a:srgbClr val="404040"/>
                </a:solidFill>
                <a:latin typeface="Source Sans Pro" panose="020B0503030403020204" pitchFamily="34" charset="0"/>
              </a:rPr>
              <a:t>Hvordan vil laget begeistre i trening og kamp?</a:t>
            </a:r>
          </a:p>
          <a:p>
            <a:pPr>
              <a:buFont typeface="Arial" panose="020B0604020202020204" pitchFamily="34" charset="0"/>
              <a:buChar char="•"/>
            </a:pPr>
            <a:r>
              <a:rPr lang="nb-NO" dirty="0">
                <a:solidFill>
                  <a:srgbClr val="404040"/>
                </a:solidFill>
                <a:latin typeface="Source Sans Pro" panose="020B0503030403020204" pitchFamily="34" charset="0"/>
              </a:rPr>
              <a:t>Hva betyr begeistring for laget vårt?</a:t>
            </a:r>
          </a:p>
          <a:p>
            <a:pPr>
              <a:buFont typeface="Arial" panose="020B0604020202020204" pitchFamily="34" charset="0"/>
              <a:buChar char="•"/>
            </a:pPr>
            <a:r>
              <a:rPr lang="nb-NO" dirty="0">
                <a:solidFill>
                  <a:srgbClr val="404040"/>
                </a:solidFill>
                <a:latin typeface="Source Sans Pro" panose="020B0503030403020204" pitchFamily="34" charset="0"/>
              </a:rPr>
              <a:t>Er det flaut å vise begeistring?</a:t>
            </a:r>
          </a:p>
          <a:p>
            <a:pPr>
              <a:buFont typeface="Arial" panose="020B0604020202020204" pitchFamily="34" charset="0"/>
              <a:buChar char="•"/>
            </a:pPr>
            <a:r>
              <a:rPr lang="nb-NO" dirty="0">
                <a:solidFill>
                  <a:srgbClr val="404040"/>
                </a:solidFill>
                <a:latin typeface="Source Sans Pro" panose="020B0503030403020204" pitchFamily="34" charset="0"/>
              </a:rPr>
              <a:t>Hvordan reagerer vi overfor dem som viser begeistring?</a:t>
            </a:r>
          </a:p>
          <a:p>
            <a:pPr>
              <a:buFont typeface="Arial" panose="020B0604020202020204" pitchFamily="34" charset="0"/>
              <a:buChar char="•"/>
            </a:pPr>
            <a:r>
              <a:rPr lang="nb-NO" dirty="0">
                <a:solidFill>
                  <a:srgbClr val="404040"/>
                </a:solidFill>
                <a:latin typeface="Source Sans Pro" panose="020B0503030403020204" pitchFamily="34" charset="0"/>
              </a:rPr>
              <a:t>Hvordan reagerer vi overfor dem som ikke viser begeistring?</a:t>
            </a:r>
          </a:p>
          <a:p>
            <a:pPr>
              <a:buFont typeface="Arial" panose="020B0604020202020204" pitchFamily="34" charset="0"/>
              <a:buChar char="•"/>
            </a:pPr>
            <a:r>
              <a:rPr lang="nb-NO" dirty="0">
                <a:solidFill>
                  <a:srgbClr val="404040"/>
                </a:solidFill>
                <a:latin typeface="Source Sans Pro" panose="020B0503030403020204" pitchFamily="34" charset="0"/>
              </a:rPr>
              <a:t>Kan vi lage begeistringsregler?</a:t>
            </a:r>
          </a:p>
        </p:txBody>
      </p:sp>
      <p:pic>
        <p:nvPicPr>
          <p:cNvPr id="14" name="Picture 4" descr="Bilderesultat for I want you!">
            <a:extLst>
              <a:ext uri="{FF2B5EF4-FFF2-40B4-BE49-F238E27FC236}">
                <a16:creationId xmlns:a16="http://schemas.microsoft.com/office/drawing/2014/main" id="{9E6726AA-E477-4757-A81A-0B7897A867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1389" y="3843863"/>
            <a:ext cx="2888323" cy="248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639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31DEEF5-7380-410D-87C3-B1E667826925}"/>
              </a:ext>
            </a:extLst>
          </p:cNvPr>
          <p:cNvGraphicFramePr>
            <a:graphicFrameLocks noChangeAspect="1"/>
          </p:cNvGraphicFramePr>
          <p:nvPr>
            <p:custDataLst>
              <p:tags r:id="rId2"/>
            </p:custDataLst>
            <p:extLst>
              <p:ext uri="{D42A27DB-BD31-4B8C-83A1-F6EECF244321}">
                <p14:modId xmlns:p14="http://schemas.microsoft.com/office/powerpoint/2010/main" val="2616414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9"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A7EEF5B6-705B-4932-A70D-416871771893}"/>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nb-NO" sz="32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sp>
        <p:nvSpPr>
          <p:cNvPr id="2" name="Tittel 1">
            <a:extLst>
              <a:ext uri="{FF2B5EF4-FFF2-40B4-BE49-F238E27FC236}">
                <a16:creationId xmlns:a16="http://schemas.microsoft.com/office/drawing/2014/main" id="{64C7AA1F-17F0-443F-8504-46EC0AFB9BD6}"/>
              </a:ext>
            </a:extLst>
          </p:cNvPr>
          <p:cNvSpPr>
            <a:spLocks noGrp="1"/>
          </p:cNvSpPr>
          <p:nvPr>
            <p:ph type="title"/>
          </p:nvPr>
        </p:nvSpPr>
        <p:spPr/>
        <p:txBody>
          <a:bodyPr/>
          <a:lstStyle/>
          <a:p>
            <a:r>
              <a:rPr lang="nb-NO" dirty="0"/>
              <a:t>Kultur i Nordstrand G2007</a:t>
            </a:r>
          </a:p>
        </p:txBody>
      </p:sp>
      <p:sp>
        <p:nvSpPr>
          <p:cNvPr id="3" name="object 2">
            <a:extLst>
              <a:ext uri="{FF2B5EF4-FFF2-40B4-BE49-F238E27FC236}">
                <a16:creationId xmlns:a16="http://schemas.microsoft.com/office/drawing/2014/main" id="{BEFA38B4-1775-4D46-B037-8F07D8418D2C}"/>
              </a:ext>
            </a:extLst>
          </p:cNvPr>
          <p:cNvSpPr/>
          <p:nvPr/>
        </p:nvSpPr>
        <p:spPr>
          <a:xfrm>
            <a:off x="8229600" y="356616"/>
            <a:ext cx="1687067" cy="1271015"/>
          </a:xfrm>
          <a:prstGeom prst="rect">
            <a:avLst/>
          </a:prstGeom>
          <a:blipFill>
            <a:blip r:embed="rId7"/>
            <a:stretch>
              <a:fillRect/>
            </a:stretch>
          </a:blipFill>
          <a:ln w="12700">
            <a:miter lim="400000"/>
          </a:ln>
        </p:spPr>
        <p:txBody>
          <a:bodyPr lIns="45719" rIns="45719"/>
          <a:lstStyle/>
          <a:p>
            <a:endParaRPr/>
          </a:p>
        </p:txBody>
      </p:sp>
      <p:sp>
        <p:nvSpPr>
          <p:cNvPr id="8" name="Rektangel 7">
            <a:extLst>
              <a:ext uri="{FF2B5EF4-FFF2-40B4-BE49-F238E27FC236}">
                <a16:creationId xmlns:a16="http://schemas.microsoft.com/office/drawing/2014/main" id="{F66921F8-EBB4-4610-9A28-68C2482A4242}"/>
              </a:ext>
            </a:extLst>
          </p:cNvPr>
          <p:cNvSpPr/>
          <p:nvPr/>
        </p:nvSpPr>
        <p:spPr>
          <a:xfrm>
            <a:off x="1054689" y="1190842"/>
            <a:ext cx="1362874" cy="369332"/>
          </a:xfrm>
          <a:prstGeom prst="rect">
            <a:avLst/>
          </a:prstGeom>
        </p:spPr>
        <p:txBody>
          <a:bodyPr wrap="none">
            <a:spAutoFit/>
          </a:bodyPr>
          <a:lstStyle/>
          <a:p>
            <a:r>
              <a:rPr lang="nb-NO" b="1" dirty="0">
                <a:solidFill>
                  <a:srgbClr val="404040"/>
                </a:solidFill>
                <a:latin typeface="Source Sans Pro" panose="020B0503030403020204" pitchFamily="34" charset="0"/>
              </a:rPr>
              <a:t>Innsatsvilje</a:t>
            </a:r>
          </a:p>
        </p:txBody>
      </p:sp>
      <p:sp>
        <p:nvSpPr>
          <p:cNvPr id="9" name="Rektangel 8">
            <a:extLst>
              <a:ext uri="{FF2B5EF4-FFF2-40B4-BE49-F238E27FC236}">
                <a16:creationId xmlns:a16="http://schemas.microsoft.com/office/drawing/2014/main" id="{8D17D670-1D2A-408A-A6DF-12A25D9ED639}"/>
              </a:ext>
            </a:extLst>
          </p:cNvPr>
          <p:cNvSpPr/>
          <p:nvPr/>
        </p:nvSpPr>
        <p:spPr>
          <a:xfrm>
            <a:off x="980737" y="1618084"/>
            <a:ext cx="5346700" cy="1754326"/>
          </a:xfrm>
          <a:prstGeom prst="rect">
            <a:avLst/>
          </a:prstGeom>
        </p:spPr>
        <p:txBody>
          <a:bodyPr>
            <a:spAutoFit/>
          </a:bodyPr>
          <a:lstStyle/>
          <a:p>
            <a:pPr>
              <a:buFont typeface="Arial" panose="020B0604020202020204" pitchFamily="34" charset="0"/>
              <a:buChar char="•"/>
            </a:pPr>
            <a:r>
              <a:rPr lang="nb-NO" dirty="0">
                <a:solidFill>
                  <a:srgbClr val="404040"/>
                </a:solidFill>
                <a:latin typeface="Source Sans Pro" panose="020B0503030403020204" pitchFamily="34" charset="0"/>
              </a:rPr>
              <a:t>Hva betyr innsatsvilje for oss/laget?</a:t>
            </a:r>
          </a:p>
          <a:p>
            <a:pPr>
              <a:buFont typeface="Arial" panose="020B0604020202020204" pitchFamily="34" charset="0"/>
              <a:buChar char="•"/>
            </a:pPr>
            <a:r>
              <a:rPr lang="nb-NO" dirty="0">
                <a:solidFill>
                  <a:srgbClr val="404040"/>
                </a:solidFill>
                <a:latin typeface="Source Sans Pro" panose="020B0503030403020204" pitchFamily="34" charset="0"/>
              </a:rPr>
              <a:t>Er det viktig med innsatsvilje? Hvorfor?</a:t>
            </a:r>
          </a:p>
          <a:p>
            <a:pPr>
              <a:buFont typeface="Arial" panose="020B0604020202020204" pitchFamily="34" charset="0"/>
              <a:buChar char="•"/>
            </a:pPr>
            <a:r>
              <a:rPr lang="nb-NO" dirty="0">
                <a:solidFill>
                  <a:srgbClr val="404040"/>
                </a:solidFill>
                <a:latin typeface="Source Sans Pro" panose="020B0503030403020204" pitchFamily="34" charset="0"/>
              </a:rPr>
              <a:t>Hvordan motivere barn og unge til å yte innsats på trening og i kamp?</a:t>
            </a:r>
          </a:p>
          <a:p>
            <a:pPr>
              <a:buFont typeface="Arial" panose="020B0604020202020204" pitchFamily="34" charset="0"/>
              <a:buChar char="•"/>
            </a:pPr>
            <a:r>
              <a:rPr lang="nb-NO" dirty="0">
                <a:solidFill>
                  <a:srgbClr val="404040"/>
                </a:solidFill>
                <a:latin typeface="Source Sans Pro" panose="020B0503030403020204" pitchFamily="34" charset="0"/>
              </a:rPr>
              <a:t>Er innsatsvilje frivillig i laget vårt?</a:t>
            </a:r>
          </a:p>
          <a:p>
            <a:pPr>
              <a:buFont typeface="Arial" panose="020B0604020202020204" pitchFamily="34" charset="0"/>
              <a:buChar char="•"/>
            </a:pPr>
            <a:r>
              <a:rPr lang="nb-NO" dirty="0">
                <a:solidFill>
                  <a:srgbClr val="404040"/>
                </a:solidFill>
                <a:latin typeface="Source Sans Pro" panose="020B0503030403020204" pitchFamily="34" charset="0"/>
              </a:rPr>
              <a:t>Kan vi lage innsatsregler?</a:t>
            </a:r>
          </a:p>
        </p:txBody>
      </p:sp>
      <p:sp>
        <p:nvSpPr>
          <p:cNvPr id="13" name="Rektangel 12">
            <a:extLst>
              <a:ext uri="{FF2B5EF4-FFF2-40B4-BE49-F238E27FC236}">
                <a16:creationId xmlns:a16="http://schemas.microsoft.com/office/drawing/2014/main" id="{6ABB9CA7-606A-4740-99FB-39FCE3301B0B}"/>
              </a:ext>
            </a:extLst>
          </p:cNvPr>
          <p:cNvSpPr/>
          <p:nvPr/>
        </p:nvSpPr>
        <p:spPr>
          <a:xfrm>
            <a:off x="1054689" y="4128605"/>
            <a:ext cx="1760418" cy="369332"/>
          </a:xfrm>
          <a:prstGeom prst="rect">
            <a:avLst/>
          </a:prstGeom>
        </p:spPr>
        <p:txBody>
          <a:bodyPr wrap="none">
            <a:spAutoFit/>
          </a:bodyPr>
          <a:lstStyle/>
          <a:p>
            <a:r>
              <a:rPr lang="nb-NO" b="1" dirty="0">
                <a:solidFill>
                  <a:srgbClr val="404040"/>
                </a:solidFill>
                <a:latin typeface="Source Sans Pro" panose="020B0503030403020204" pitchFamily="34" charset="0"/>
              </a:rPr>
              <a:t>Uønsket adferd</a:t>
            </a:r>
          </a:p>
        </p:txBody>
      </p:sp>
      <p:sp>
        <p:nvSpPr>
          <p:cNvPr id="14" name="Rektangel 13">
            <a:extLst>
              <a:ext uri="{FF2B5EF4-FFF2-40B4-BE49-F238E27FC236}">
                <a16:creationId xmlns:a16="http://schemas.microsoft.com/office/drawing/2014/main" id="{3FB1BFCF-FD1C-41A2-A8EE-5E2491882D65}"/>
              </a:ext>
            </a:extLst>
          </p:cNvPr>
          <p:cNvSpPr/>
          <p:nvPr/>
        </p:nvSpPr>
        <p:spPr>
          <a:xfrm>
            <a:off x="980737" y="4555847"/>
            <a:ext cx="5346700" cy="1754326"/>
          </a:xfrm>
          <a:prstGeom prst="rect">
            <a:avLst/>
          </a:prstGeom>
        </p:spPr>
        <p:txBody>
          <a:bodyPr>
            <a:spAutoFit/>
          </a:bodyPr>
          <a:lstStyle/>
          <a:p>
            <a:pPr>
              <a:buFont typeface="Arial" panose="020B0604020202020204" pitchFamily="34" charset="0"/>
              <a:buChar char="•"/>
            </a:pPr>
            <a:r>
              <a:rPr lang="nb-NO" dirty="0">
                <a:solidFill>
                  <a:srgbClr val="404040"/>
                </a:solidFill>
                <a:latin typeface="Source Sans Pro" panose="020B0503030403020204" pitchFamily="34" charset="0"/>
              </a:rPr>
              <a:t>Hvordan håndterer vi uønsket adferd?</a:t>
            </a:r>
          </a:p>
          <a:p>
            <a:pPr>
              <a:buFont typeface="Arial" panose="020B0604020202020204" pitchFamily="34" charset="0"/>
              <a:buChar char="•"/>
            </a:pPr>
            <a:r>
              <a:rPr lang="nb-NO" dirty="0">
                <a:solidFill>
                  <a:srgbClr val="404040"/>
                </a:solidFill>
                <a:latin typeface="Source Sans Pro" panose="020B0503030403020204" pitchFamily="34" charset="0"/>
              </a:rPr>
              <a:t>Er det viktig med holdninger? Hvorfor?</a:t>
            </a:r>
          </a:p>
          <a:p>
            <a:pPr>
              <a:buFont typeface="Arial" panose="020B0604020202020204" pitchFamily="34" charset="0"/>
              <a:buChar char="•"/>
            </a:pPr>
            <a:r>
              <a:rPr lang="nb-NO" dirty="0">
                <a:solidFill>
                  <a:srgbClr val="404040"/>
                </a:solidFill>
                <a:latin typeface="Source Sans Pro" panose="020B0503030403020204" pitchFamily="34" charset="0"/>
              </a:rPr>
              <a:t>Hvordan motivere barn og unge til å unne hverandre suksess</a:t>
            </a:r>
          </a:p>
          <a:p>
            <a:pPr>
              <a:buFont typeface="Arial" panose="020B0604020202020204" pitchFamily="34" charset="0"/>
              <a:buChar char="•"/>
            </a:pPr>
            <a:r>
              <a:rPr lang="nb-NO" dirty="0">
                <a:solidFill>
                  <a:srgbClr val="404040"/>
                </a:solidFill>
                <a:latin typeface="Source Sans Pro" panose="020B0503030403020204" pitchFamily="34" charset="0"/>
              </a:rPr>
              <a:t>Er gode holdninger frivillig i laget vårt?</a:t>
            </a:r>
          </a:p>
          <a:p>
            <a:pPr>
              <a:buFont typeface="Arial" panose="020B0604020202020204" pitchFamily="34" charset="0"/>
              <a:buChar char="•"/>
            </a:pPr>
            <a:r>
              <a:rPr lang="nb-NO" dirty="0">
                <a:solidFill>
                  <a:srgbClr val="404040"/>
                </a:solidFill>
                <a:latin typeface="Source Sans Pro" panose="020B0503030403020204" pitchFamily="34" charset="0"/>
              </a:rPr>
              <a:t>Kan vi lage holdningsregler?</a:t>
            </a:r>
          </a:p>
        </p:txBody>
      </p:sp>
      <p:pic>
        <p:nvPicPr>
          <p:cNvPr id="12" name="Bilde 11">
            <a:extLst>
              <a:ext uri="{FF2B5EF4-FFF2-40B4-BE49-F238E27FC236}">
                <a16:creationId xmlns:a16="http://schemas.microsoft.com/office/drawing/2014/main" id="{D7443343-31EB-489A-B56A-C09177A4EAD3}"/>
              </a:ext>
            </a:extLst>
          </p:cNvPr>
          <p:cNvPicPr>
            <a:picLocks noChangeAspect="1"/>
          </p:cNvPicPr>
          <p:nvPr/>
        </p:nvPicPr>
        <p:blipFill>
          <a:blip r:embed="rId8"/>
          <a:stretch>
            <a:fillRect/>
          </a:stretch>
        </p:blipFill>
        <p:spPr>
          <a:xfrm>
            <a:off x="6521898" y="1375508"/>
            <a:ext cx="3116812" cy="2077367"/>
          </a:xfrm>
          <a:prstGeom prst="rect">
            <a:avLst/>
          </a:prstGeom>
        </p:spPr>
      </p:pic>
      <p:pic>
        <p:nvPicPr>
          <p:cNvPr id="7184" name="Picture 16" descr="Bilderesultat for handball angry">
            <a:extLst>
              <a:ext uri="{FF2B5EF4-FFF2-40B4-BE49-F238E27FC236}">
                <a16:creationId xmlns:a16="http://schemas.microsoft.com/office/drawing/2014/main" id="{1220D16B-4914-4DAD-A0B2-3C48240AED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1898" y="4270167"/>
            <a:ext cx="3116812" cy="211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542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84"/>
                                        </p:tgtEl>
                                        <p:attrNameLst>
                                          <p:attrName>style.visibility</p:attrName>
                                        </p:attrNameLst>
                                      </p:cBhvr>
                                      <p:to>
                                        <p:strVal val="visible"/>
                                      </p:to>
                                    </p:set>
                                    <p:anim calcmode="lin" valueType="num">
                                      <p:cBhvr additive="base">
                                        <p:cTn id="25" dur="500" fill="hold"/>
                                        <p:tgtEl>
                                          <p:spTgt spid="7184"/>
                                        </p:tgtEl>
                                        <p:attrNameLst>
                                          <p:attrName>ppt_x</p:attrName>
                                        </p:attrNameLst>
                                      </p:cBhvr>
                                      <p:tavLst>
                                        <p:tav tm="0">
                                          <p:val>
                                            <p:strVal val="#ppt_x"/>
                                          </p:val>
                                        </p:tav>
                                        <p:tav tm="100000">
                                          <p:val>
                                            <p:strVal val="#ppt_x"/>
                                          </p:val>
                                        </p:tav>
                                      </p:tavLst>
                                    </p:anim>
                                    <p:anim calcmode="lin" valueType="num">
                                      <p:cBhvr additive="base">
                                        <p:cTn id="26"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31DEEF5-7380-410D-87C3-B1E6678269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8" name="think-cell Slide" r:id="rId5" imgW="425" imgH="424" progId="TCLayout.ActiveDocument.1">
                  <p:embed/>
                </p:oleObj>
              </mc:Choice>
              <mc:Fallback>
                <p:oleObj name="think-cell Slide" r:id="rId5" imgW="425" imgH="424" progId="TCLayout.ActiveDocument.1">
                  <p:embed/>
                  <p:pic>
                    <p:nvPicPr>
                      <p:cNvPr id="4" name="Objekt 3" hidden="1">
                        <a:extLst>
                          <a:ext uri="{FF2B5EF4-FFF2-40B4-BE49-F238E27FC236}">
                            <a16:creationId xmlns:a16="http://schemas.microsoft.com/office/drawing/2014/main" id="{831DEEF5-7380-410D-87C3-B1E6678269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A7EEF5B6-705B-4932-A70D-416871771893}"/>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nb-NO" sz="32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sp>
        <p:nvSpPr>
          <p:cNvPr id="2" name="Tittel 1">
            <a:extLst>
              <a:ext uri="{FF2B5EF4-FFF2-40B4-BE49-F238E27FC236}">
                <a16:creationId xmlns:a16="http://schemas.microsoft.com/office/drawing/2014/main" id="{64C7AA1F-17F0-443F-8504-46EC0AFB9BD6}"/>
              </a:ext>
            </a:extLst>
          </p:cNvPr>
          <p:cNvSpPr>
            <a:spLocks noGrp="1"/>
          </p:cNvSpPr>
          <p:nvPr>
            <p:ph type="title"/>
          </p:nvPr>
        </p:nvSpPr>
        <p:spPr/>
        <p:txBody>
          <a:bodyPr/>
          <a:lstStyle/>
          <a:p>
            <a:r>
              <a:rPr lang="nb-NO" dirty="0"/>
              <a:t>Kultur i Nordstrand G2007</a:t>
            </a:r>
          </a:p>
        </p:txBody>
      </p:sp>
      <p:sp>
        <p:nvSpPr>
          <p:cNvPr id="3" name="object 2">
            <a:extLst>
              <a:ext uri="{FF2B5EF4-FFF2-40B4-BE49-F238E27FC236}">
                <a16:creationId xmlns:a16="http://schemas.microsoft.com/office/drawing/2014/main" id="{BEFA38B4-1775-4D46-B037-8F07D8418D2C}"/>
              </a:ext>
            </a:extLst>
          </p:cNvPr>
          <p:cNvSpPr/>
          <p:nvPr/>
        </p:nvSpPr>
        <p:spPr>
          <a:xfrm>
            <a:off x="8229600" y="356616"/>
            <a:ext cx="1687067" cy="1271015"/>
          </a:xfrm>
          <a:prstGeom prst="rect">
            <a:avLst/>
          </a:prstGeom>
          <a:blipFill>
            <a:blip r:embed="rId7"/>
            <a:stretch>
              <a:fillRect/>
            </a:stretch>
          </a:blipFill>
          <a:ln w="12700">
            <a:miter lim="400000"/>
          </a:ln>
        </p:spPr>
        <p:txBody>
          <a:bodyPr lIns="45719" rIns="45719"/>
          <a:lstStyle/>
          <a:p>
            <a:endParaRPr/>
          </a:p>
        </p:txBody>
      </p:sp>
      <p:sp>
        <p:nvSpPr>
          <p:cNvPr id="13" name="Rektangel 12">
            <a:extLst>
              <a:ext uri="{FF2B5EF4-FFF2-40B4-BE49-F238E27FC236}">
                <a16:creationId xmlns:a16="http://schemas.microsoft.com/office/drawing/2014/main" id="{25764F43-253E-431F-BD8D-70410442095E}"/>
              </a:ext>
            </a:extLst>
          </p:cNvPr>
          <p:cNvSpPr/>
          <p:nvPr/>
        </p:nvSpPr>
        <p:spPr>
          <a:xfrm>
            <a:off x="1054689" y="1541032"/>
            <a:ext cx="797013" cy="369332"/>
          </a:xfrm>
          <a:prstGeom prst="rect">
            <a:avLst/>
          </a:prstGeom>
        </p:spPr>
        <p:txBody>
          <a:bodyPr wrap="none">
            <a:spAutoFit/>
          </a:bodyPr>
          <a:lstStyle/>
          <a:p>
            <a:r>
              <a:rPr lang="nb-NO" b="1" dirty="0">
                <a:solidFill>
                  <a:srgbClr val="404040"/>
                </a:solidFill>
                <a:latin typeface="Source Sans Pro" panose="020B0503030403020204" pitchFamily="34" charset="0"/>
              </a:rPr>
              <a:t>regler</a:t>
            </a:r>
          </a:p>
        </p:txBody>
      </p:sp>
      <p:sp>
        <p:nvSpPr>
          <p:cNvPr id="14" name="Rektangel 13">
            <a:extLst>
              <a:ext uri="{FF2B5EF4-FFF2-40B4-BE49-F238E27FC236}">
                <a16:creationId xmlns:a16="http://schemas.microsoft.com/office/drawing/2014/main" id="{8469B1E0-51C6-4F2C-8EAE-14F0E133B388}"/>
              </a:ext>
            </a:extLst>
          </p:cNvPr>
          <p:cNvSpPr/>
          <p:nvPr/>
        </p:nvSpPr>
        <p:spPr>
          <a:xfrm>
            <a:off x="980737" y="1968274"/>
            <a:ext cx="5346700" cy="3139321"/>
          </a:xfrm>
          <a:prstGeom prst="rect">
            <a:avLst/>
          </a:prstGeom>
        </p:spPr>
        <p:txBody>
          <a:bodyPr>
            <a:spAutoFit/>
          </a:bodyPr>
          <a:lstStyle/>
          <a:p>
            <a:pPr>
              <a:buFont typeface="Arial" panose="020B0604020202020204" pitchFamily="34" charset="0"/>
              <a:buChar char="•"/>
            </a:pPr>
            <a:r>
              <a:rPr lang="nb-NO" dirty="0">
                <a:solidFill>
                  <a:srgbClr val="404040"/>
                </a:solidFill>
                <a:latin typeface="Source Sans Pro" panose="020B0503030403020204" pitchFamily="34" charset="0"/>
              </a:rPr>
              <a:t>Selv om vi </a:t>
            </a:r>
            <a:r>
              <a:rPr lang="nb-NO" dirty="0" err="1">
                <a:solidFill>
                  <a:srgbClr val="404040"/>
                </a:solidFill>
                <a:latin typeface="Source Sans Pro" panose="020B0503030403020204" pitchFamily="34" charset="0"/>
              </a:rPr>
              <a:t>nivåinndeler</a:t>
            </a:r>
            <a:r>
              <a:rPr lang="nb-NO" dirty="0">
                <a:solidFill>
                  <a:srgbClr val="404040"/>
                </a:solidFill>
                <a:latin typeface="Source Sans Pro" panose="020B0503030403020204" pitchFamily="34" charset="0"/>
              </a:rPr>
              <a:t> serielagene er vi </a:t>
            </a:r>
            <a:r>
              <a:rPr lang="nb-NO" dirty="0">
                <a:solidFill>
                  <a:schemeClr val="bg1"/>
                </a:solidFill>
                <a:latin typeface="Source Sans Pro" panose="020B0503030403020204" pitchFamily="34" charset="0"/>
              </a:rPr>
              <a:t>ett</a:t>
            </a:r>
            <a:r>
              <a:rPr lang="nb-NO" dirty="0">
                <a:solidFill>
                  <a:srgbClr val="404040"/>
                </a:solidFill>
                <a:latin typeface="Source Sans Pro" panose="020B0503030403020204" pitchFamily="34" charset="0"/>
              </a:rPr>
              <a:t> lag</a:t>
            </a:r>
          </a:p>
          <a:p>
            <a:pPr>
              <a:buFont typeface="Arial" panose="020B0604020202020204" pitchFamily="34" charset="0"/>
              <a:buChar char="•"/>
            </a:pPr>
            <a:endParaRPr lang="nb-NO" dirty="0">
              <a:solidFill>
                <a:srgbClr val="404040"/>
              </a:solidFill>
              <a:latin typeface="Source Sans Pro" panose="020B0503030403020204" pitchFamily="34" charset="0"/>
            </a:endParaRPr>
          </a:p>
          <a:p>
            <a:pPr>
              <a:buFont typeface="Arial" panose="020B0604020202020204" pitchFamily="34" charset="0"/>
              <a:buChar char="•"/>
            </a:pPr>
            <a:r>
              <a:rPr lang="nb-NO" dirty="0">
                <a:solidFill>
                  <a:srgbClr val="404040"/>
                </a:solidFill>
                <a:latin typeface="Source Sans Pro" panose="020B0503030403020204" pitchFamily="34" charset="0"/>
              </a:rPr>
              <a:t>Vi har en til en samtaler med spillerne om utvikling OG holdninger</a:t>
            </a:r>
          </a:p>
          <a:p>
            <a:pPr>
              <a:buFont typeface="Arial" panose="020B0604020202020204" pitchFamily="34" charset="0"/>
              <a:buChar char="•"/>
            </a:pPr>
            <a:r>
              <a:rPr lang="nb-NO" dirty="0">
                <a:solidFill>
                  <a:srgbClr val="404040"/>
                </a:solidFill>
                <a:latin typeface="Source Sans Pro" panose="020B0503030403020204" pitchFamily="34" charset="0"/>
              </a:rPr>
              <a:t>Vi har </a:t>
            </a:r>
            <a:r>
              <a:rPr lang="nb-NO" dirty="0" err="1">
                <a:solidFill>
                  <a:srgbClr val="404040"/>
                </a:solidFill>
                <a:latin typeface="Source Sans Pro" panose="020B0503030403020204" pitchFamily="34" charset="0"/>
              </a:rPr>
              <a:t>lagmøter</a:t>
            </a:r>
            <a:r>
              <a:rPr lang="nb-NO" dirty="0">
                <a:solidFill>
                  <a:srgbClr val="404040"/>
                </a:solidFill>
                <a:latin typeface="Source Sans Pro" panose="020B0503030403020204" pitchFamily="34" charset="0"/>
              </a:rPr>
              <a:t> med fokus på holdninger</a:t>
            </a:r>
          </a:p>
          <a:p>
            <a:pPr>
              <a:buFont typeface="Arial" panose="020B0604020202020204" pitchFamily="34" charset="0"/>
              <a:buChar char="•"/>
            </a:pPr>
            <a:endParaRPr lang="nb-NO" dirty="0">
              <a:solidFill>
                <a:srgbClr val="404040"/>
              </a:solidFill>
              <a:latin typeface="Source Sans Pro" panose="020B0503030403020204" pitchFamily="34" charset="0"/>
            </a:endParaRPr>
          </a:p>
          <a:p>
            <a:pPr>
              <a:buFont typeface="Arial" panose="020B0604020202020204" pitchFamily="34" charset="0"/>
              <a:buChar char="•"/>
            </a:pPr>
            <a:r>
              <a:rPr lang="nb-NO" dirty="0">
                <a:solidFill>
                  <a:srgbClr val="404040"/>
                </a:solidFill>
                <a:latin typeface="Source Sans Pro" panose="020B0503030403020204" pitchFamily="34" charset="0"/>
              </a:rPr>
              <a:t>Håndballrelaterte </a:t>
            </a:r>
            <a:r>
              <a:rPr lang="nb-NO" dirty="0" err="1">
                <a:solidFill>
                  <a:srgbClr val="404040"/>
                </a:solidFill>
                <a:latin typeface="Source Sans Pro" panose="020B0503030403020204" pitchFamily="34" charset="0"/>
              </a:rPr>
              <a:t>insidenser</a:t>
            </a:r>
            <a:r>
              <a:rPr lang="nb-NO" dirty="0">
                <a:solidFill>
                  <a:srgbClr val="404040"/>
                </a:solidFill>
                <a:latin typeface="Source Sans Pro" panose="020B0503030403020204" pitchFamily="34" charset="0"/>
              </a:rPr>
              <a:t> på trening og kamp diskuteres i trenergruppa</a:t>
            </a:r>
          </a:p>
          <a:p>
            <a:pPr lvl="1">
              <a:buFont typeface="Arial" panose="020B0604020202020204" pitchFamily="34" charset="0"/>
              <a:buChar char="•"/>
            </a:pPr>
            <a:r>
              <a:rPr lang="nb-NO" dirty="0">
                <a:solidFill>
                  <a:srgbClr val="404040"/>
                </a:solidFill>
                <a:latin typeface="Source Sans Pro" panose="020B0503030403020204" pitchFamily="34" charset="0"/>
              </a:rPr>
              <a:t> Spillerne gis en advarsel. </a:t>
            </a:r>
          </a:p>
          <a:p>
            <a:pPr lvl="1">
              <a:buFont typeface="Arial" panose="020B0604020202020204" pitchFamily="34" charset="0"/>
              <a:buChar char="•"/>
            </a:pPr>
            <a:r>
              <a:rPr lang="nb-NO" dirty="0">
                <a:solidFill>
                  <a:srgbClr val="404040"/>
                </a:solidFill>
                <a:latin typeface="Source Sans Pro" panose="020B0503030403020204" pitchFamily="34" charset="0"/>
              </a:rPr>
              <a:t>Gjentas adferden gis en kamps utestengelse</a:t>
            </a:r>
          </a:p>
          <a:p>
            <a:pPr>
              <a:buFont typeface="Arial" panose="020B0604020202020204" pitchFamily="34" charset="0"/>
              <a:buChar char="•"/>
            </a:pPr>
            <a:endParaRPr lang="nb-NO" dirty="0">
              <a:solidFill>
                <a:srgbClr val="404040"/>
              </a:solidFill>
              <a:latin typeface="Source Sans Pro" panose="020B0503030403020204" pitchFamily="34" charset="0"/>
            </a:endParaRPr>
          </a:p>
        </p:txBody>
      </p:sp>
    </p:spTree>
    <p:extLst>
      <p:ext uri="{BB962C8B-B14F-4D97-AF65-F5344CB8AC3E}">
        <p14:creationId xmlns:p14="http://schemas.microsoft.com/office/powerpoint/2010/main" val="26710138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2521DB8-B19F-4E8B-BAFB-32550AB5B330}"/>
              </a:ext>
            </a:extLst>
          </p:cNvPr>
          <p:cNvGraphicFramePr>
            <a:graphicFrameLocks noChangeAspect="1"/>
          </p:cNvGraphicFramePr>
          <p:nvPr>
            <p:custDataLst>
              <p:tags r:id="rId2"/>
            </p:custDataLst>
            <p:extLst>
              <p:ext uri="{D42A27DB-BD31-4B8C-83A1-F6EECF244321}">
                <p14:modId xmlns:p14="http://schemas.microsoft.com/office/powerpoint/2010/main" val="2551956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1"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869E6CD3-6A95-4694-9B2D-09F74091CDA3}"/>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nb-NO" sz="32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sp>
        <p:nvSpPr>
          <p:cNvPr id="2" name="Tittel 1">
            <a:extLst>
              <a:ext uri="{FF2B5EF4-FFF2-40B4-BE49-F238E27FC236}">
                <a16:creationId xmlns:a16="http://schemas.microsoft.com/office/drawing/2014/main" id="{B3E37F2A-588C-4CD3-B0A8-C955B6E58434}"/>
              </a:ext>
            </a:extLst>
          </p:cNvPr>
          <p:cNvSpPr>
            <a:spLocks noGrp="1"/>
          </p:cNvSpPr>
          <p:nvPr>
            <p:ph type="title"/>
          </p:nvPr>
        </p:nvSpPr>
        <p:spPr/>
        <p:txBody>
          <a:bodyPr/>
          <a:lstStyle/>
          <a:p>
            <a:r>
              <a:rPr lang="nb-NO" dirty="0"/>
              <a:t>Forslag kontrakt ved overnattingscuper</a:t>
            </a:r>
          </a:p>
        </p:txBody>
      </p:sp>
      <p:sp>
        <p:nvSpPr>
          <p:cNvPr id="5" name="Rektangel 4">
            <a:extLst>
              <a:ext uri="{FF2B5EF4-FFF2-40B4-BE49-F238E27FC236}">
                <a16:creationId xmlns:a16="http://schemas.microsoft.com/office/drawing/2014/main" id="{1ECEED26-769D-4A7B-8CF3-D7E5167791D3}"/>
              </a:ext>
            </a:extLst>
          </p:cNvPr>
          <p:cNvSpPr/>
          <p:nvPr/>
        </p:nvSpPr>
        <p:spPr>
          <a:xfrm>
            <a:off x="980737" y="1968274"/>
            <a:ext cx="5346700" cy="369332"/>
          </a:xfrm>
          <a:prstGeom prst="rect">
            <a:avLst/>
          </a:prstGeom>
        </p:spPr>
        <p:txBody>
          <a:bodyPr>
            <a:spAutoFit/>
          </a:bodyPr>
          <a:lstStyle/>
          <a:p>
            <a:pPr>
              <a:buFont typeface="Arial" panose="020B0604020202020204" pitchFamily="34" charset="0"/>
              <a:buChar char="•"/>
            </a:pPr>
            <a:endParaRPr lang="nb-NO" dirty="0">
              <a:solidFill>
                <a:srgbClr val="404040"/>
              </a:solidFill>
              <a:latin typeface="Source Sans Pro" panose="020B0503030403020204" pitchFamily="34" charset="0"/>
            </a:endParaRPr>
          </a:p>
        </p:txBody>
      </p:sp>
      <p:sp>
        <p:nvSpPr>
          <p:cNvPr id="6" name="Rektangel 5">
            <a:extLst>
              <a:ext uri="{FF2B5EF4-FFF2-40B4-BE49-F238E27FC236}">
                <a16:creationId xmlns:a16="http://schemas.microsoft.com/office/drawing/2014/main" id="{3F4EE2D5-5423-49D5-A4C9-A440EC51D0F8}"/>
              </a:ext>
            </a:extLst>
          </p:cNvPr>
          <p:cNvSpPr/>
          <p:nvPr/>
        </p:nvSpPr>
        <p:spPr>
          <a:xfrm>
            <a:off x="1369842" y="4714983"/>
            <a:ext cx="7588886" cy="2031325"/>
          </a:xfrm>
          <a:prstGeom prst="rect">
            <a:avLst/>
          </a:prstGeom>
        </p:spPr>
        <p:txBody>
          <a:bodyPr wrap="square">
            <a:spAutoFit/>
          </a:bodyPr>
          <a:lstStyle/>
          <a:p>
            <a:r>
              <a:rPr lang="nb-NO" dirty="0">
                <a:latin typeface="Times New Roman" panose="02020603050405020304" pitchFamily="18" charset="0"/>
              </a:rPr>
              <a:t>Før avreise:</a:t>
            </a:r>
          </a:p>
          <a:p>
            <a:r>
              <a:rPr lang="nb-NO" dirty="0">
                <a:latin typeface="Times New Roman" panose="02020603050405020304" pitchFamily="18" charset="0"/>
              </a:rPr>
              <a:t>- På forhånd bør det lages en kontrakt med regler som foresatte og gutta må skrive under på. Dette bør også klargjøres på foreldremøte før turneringen. Kanskje bør man klargjøre sanksjoner ved grove brudd på reglene. I kontrakten bør det kanskje stå at foreldrene må kontaktes ved brudd på reglene, og at de i siste instans må komme å hente sin sønn.</a:t>
            </a:r>
          </a:p>
          <a:p>
            <a:endParaRPr lang="nb-NO" dirty="0">
              <a:latin typeface="Times New Roman" panose="02020603050405020304" pitchFamily="18" charset="0"/>
            </a:endParaRPr>
          </a:p>
        </p:txBody>
      </p:sp>
      <p:pic>
        <p:nvPicPr>
          <p:cNvPr id="19460" name="Picture 4" descr="Bilderesultat for slitne ungdommer">
            <a:extLst>
              <a:ext uri="{FF2B5EF4-FFF2-40B4-BE49-F238E27FC236}">
                <a16:creationId xmlns:a16="http://schemas.microsoft.com/office/drawing/2014/main" id="{39720197-E16A-42CA-AF42-99C1A918D1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787" y="1238932"/>
            <a:ext cx="5715605" cy="3252314"/>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
            <a:extLst>
              <a:ext uri="{FF2B5EF4-FFF2-40B4-BE49-F238E27FC236}">
                <a16:creationId xmlns:a16="http://schemas.microsoft.com/office/drawing/2014/main" id="{1E861094-6EB5-4472-AD46-850EDAC2085D}"/>
              </a:ext>
            </a:extLst>
          </p:cNvPr>
          <p:cNvSpPr/>
          <p:nvPr/>
        </p:nvSpPr>
        <p:spPr>
          <a:xfrm>
            <a:off x="8229600" y="356616"/>
            <a:ext cx="1687067" cy="1271015"/>
          </a:xfrm>
          <a:prstGeom prst="rect">
            <a:avLst/>
          </a:prstGeom>
          <a:blipFill>
            <a:blip r:embed="rId8"/>
            <a:stretch>
              <a:fillRect/>
            </a:stretch>
          </a:blipFill>
          <a:ln w="12700">
            <a:miter lim="400000"/>
          </a:ln>
        </p:spPr>
        <p:txBody>
          <a:bodyPr lIns="45719" rIns="45719"/>
          <a:lstStyle/>
          <a:p>
            <a:endParaRPr/>
          </a:p>
        </p:txBody>
      </p:sp>
    </p:spTree>
    <p:extLst>
      <p:ext uri="{BB962C8B-B14F-4D97-AF65-F5344CB8AC3E}">
        <p14:creationId xmlns:p14="http://schemas.microsoft.com/office/powerpoint/2010/main" val="3785623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2521DB8-B19F-4E8B-BAFB-32550AB5B3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425" imgH="424" progId="TCLayout.ActiveDocument.1">
                  <p:embed/>
                </p:oleObj>
              </mc:Choice>
              <mc:Fallback>
                <p:oleObj name="think-cell Slide" r:id="rId5" imgW="425" imgH="424" progId="TCLayout.ActiveDocument.1">
                  <p:embed/>
                  <p:pic>
                    <p:nvPicPr>
                      <p:cNvPr id="3" name="Objekt 2" hidden="1">
                        <a:extLst>
                          <a:ext uri="{FF2B5EF4-FFF2-40B4-BE49-F238E27FC236}">
                            <a16:creationId xmlns:a16="http://schemas.microsoft.com/office/drawing/2014/main" id="{52521DB8-B19F-4E8B-BAFB-32550AB5B3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869E6CD3-6A95-4694-9B2D-09F74091CDA3}"/>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nb-NO" sz="32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sp>
        <p:nvSpPr>
          <p:cNvPr id="2" name="Tittel 1">
            <a:extLst>
              <a:ext uri="{FF2B5EF4-FFF2-40B4-BE49-F238E27FC236}">
                <a16:creationId xmlns:a16="http://schemas.microsoft.com/office/drawing/2014/main" id="{B3E37F2A-588C-4CD3-B0A8-C955B6E58434}"/>
              </a:ext>
            </a:extLst>
          </p:cNvPr>
          <p:cNvSpPr>
            <a:spLocks noGrp="1"/>
          </p:cNvSpPr>
          <p:nvPr>
            <p:ph type="title"/>
          </p:nvPr>
        </p:nvSpPr>
        <p:spPr/>
        <p:txBody>
          <a:bodyPr/>
          <a:lstStyle/>
          <a:p>
            <a:r>
              <a:rPr lang="nb-NO" dirty="0"/>
              <a:t>Forslag kontrakt ved overnattingscuper</a:t>
            </a:r>
          </a:p>
        </p:txBody>
      </p:sp>
      <p:sp>
        <p:nvSpPr>
          <p:cNvPr id="5" name="Rektangel 4">
            <a:extLst>
              <a:ext uri="{FF2B5EF4-FFF2-40B4-BE49-F238E27FC236}">
                <a16:creationId xmlns:a16="http://schemas.microsoft.com/office/drawing/2014/main" id="{1ECEED26-769D-4A7B-8CF3-D7E5167791D3}"/>
              </a:ext>
            </a:extLst>
          </p:cNvPr>
          <p:cNvSpPr/>
          <p:nvPr/>
        </p:nvSpPr>
        <p:spPr>
          <a:xfrm>
            <a:off x="980737" y="1968274"/>
            <a:ext cx="5346700" cy="369332"/>
          </a:xfrm>
          <a:prstGeom prst="rect">
            <a:avLst/>
          </a:prstGeom>
        </p:spPr>
        <p:txBody>
          <a:bodyPr>
            <a:spAutoFit/>
          </a:bodyPr>
          <a:lstStyle/>
          <a:p>
            <a:pPr>
              <a:buFont typeface="Arial" panose="020B0604020202020204" pitchFamily="34" charset="0"/>
              <a:buChar char="•"/>
            </a:pPr>
            <a:endParaRPr lang="nb-NO" dirty="0">
              <a:solidFill>
                <a:srgbClr val="404040"/>
              </a:solidFill>
              <a:latin typeface="Source Sans Pro" panose="020B0503030403020204" pitchFamily="34" charset="0"/>
            </a:endParaRPr>
          </a:p>
        </p:txBody>
      </p:sp>
      <p:sp>
        <p:nvSpPr>
          <p:cNvPr id="8" name="object 2">
            <a:extLst>
              <a:ext uri="{FF2B5EF4-FFF2-40B4-BE49-F238E27FC236}">
                <a16:creationId xmlns:a16="http://schemas.microsoft.com/office/drawing/2014/main" id="{1E861094-6EB5-4472-AD46-850EDAC2085D}"/>
              </a:ext>
            </a:extLst>
          </p:cNvPr>
          <p:cNvSpPr/>
          <p:nvPr/>
        </p:nvSpPr>
        <p:spPr>
          <a:xfrm>
            <a:off x="8229600" y="356616"/>
            <a:ext cx="1687067" cy="1271015"/>
          </a:xfrm>
          <a:prstGeom prst="rect">
            <a:avLst/>
          </a:prstGeom>
          <a:blipFill>
            <a:blip r:embed="rId7"/>
            <a:stretch>
              <a:fillRect/>
            </a:stretch>
          </a:blipFill>
          <a:ln w="12700">
            <a:miter lim="400000"/>
          </a:ln>
        </p:spPr>
        <p:txBody>
          <a:bodyPr lIns="45719" rIns="45719"/>
          <a:lstStyle/>
          <a:p>
            <a:endParaRPr/>
          </a:p>
        </p:txBody>
      </p:sp>
      <p:sp>
        <p:nvSpPr>
          <p:cNvPr id="7" name="Rektangel 6">
            <a:extLst>
              <a:ext uri="{FF2B5EF4-FFF2-40B4-BE49-F238E27FC236}">
                <a16:creationId xmlns:a16="http://schemas.microsoft.com/office/drawing/2014/main" id="{85187E9F-ED84-43AE-9481-C4CA4627C77C}"/>
              </a:ext>
            </a:extLst>
          </p:cNvPr>
          <p:cNvSpPr/>
          <p:nvPr/>
        </p:nvSpPr>
        <p:spPr>
          <a:xfrm>
            <a:off x="1078014" y="1275132"/>
            <a:ext cx="8731925" cy="5262979"/>
          </a:xfrm>
          <a:prstGeom prst="rect">
            <a:avLst/>
          </a:prstGeom>
        </p:spPr>
        <p:txBody>
          <a:bodyPr wrap="square">
            <a:spAutoFit/>
          </a:bodyPr>
          <a:lstStyle/>
          <a:p>
            <a:r>
              <a:rPr lang="nb-NO" sz="1400" dirty="0"/>
              <a:t>Hygiene:</a:t>
            </a:r>
          </a:p>
          <a:p>
            <a:endParaRPr lang="nb-NO" sz="1400" dirty="0"/>
          </a:p>
          <a:p>
            <a:r>
              <a:rPr lang="nb-NO" sz="1400" dirty="0"/>
              <a:t>- Alle må dusje og skifte tøy rett etter kamp.</a:t>
            </a:r>
          </a:p>
          <a:p>
            <a:r>
              <a:rPr lang="nb-NO" sz="1400" dirty="0"/>
              <a:t>- Alle bør pusse tenner minst en gang per døgn.</a:t>
            </a:r>
          </a:p>
          <a:p>
            <a:endParaRPr lang="nb-NO" sz="1400" dirty="0"/>
          </a:p>
          <a:p>
            <a:r>
              <a:rPr lang="nb-NO" sz="1400" dirty="0"/>
              <a:t>Bespisning:</a:t>
            </a:r>
          </a:p>
          <a:p>
            <a:endParaRPr lang="nb-NO" sz="1400" dirty="0"/>
          </a:p>
          <a:p>
            <a:r>
              <a:rPr lang="nb-NO" sz="1400" dirty="0"/>
              <a:t>- Som hovedregel bør alle spise måltidene på overnattingsstedet sammen.</a:t>
            </a:r>
          </a:p>
          <a:p>
            <a:r>
              <a:rPr lang="nb-NO" sz="1400" dirty="0"/>
              <a:t>- Godteri bør ikke spises før kamp, og ikke etter et visst klokkeslett (for eksempel kl. 21).</a:t>
            </a:r>
          </a:p>
          <a:p>
            <a:r>
              <a:rPr lang="nb-NO" sz="1400" dirty="0"/>
              <a:t>- Bør det være en grense for drikke av energidrikk?</a:t>
            </a:r>
          </a:p>
          <a:p>
            <a:endParaRPr lang="nb-NO" sz="1400" dirty="0"/>
          </a:p>
          <a:p>
            <a:r>
              <a:rPr lang="nb-NO" sz="1400" dirty="0"/>
              <a:t>Rutiner ved legging:</a:t>
            </a:r>
          </a:p>
          <a:p>
            <a:endParaRPr lang="nb-NO" sz="1400" dirty="0"/>
          </a:p>
          <a:p>
            <a:r>
              <a:rPr lang="nb-NO" sz="1400" dirty="0"/>
              <a:t>- Alle telefoner tas inn en halv time før det skal være stille, for eksempel kl. 22.30. Da skal gutta legge seg, men kan småprate fra til for eksempel kl. 23. Da skal det være stille og lyset slukkes.</a:t>
            </a:r>
          </a:p>
          <a:p>
            <a:endParaRPr lang="nb-NO" sz="1400" dirty="0"/>
          </a:p>
          <a:p>
            <a:r>
              <a:rPr lang="nb-NO" sz="1400" dirty="0"/>
              <a:t>Andre regler:</a:t>
            </a:r>
          </a:p>
          <a:p>
            <a:endParaRPr lang="nb-NO" sz="1400" dirty="0"/>
          </a:p>
          <a:p>
            <a:r>
              <a:rPr lang="nb-NO" sz="1400" dirty="0"/>
              <a:t>- Må ha regler for at barna ikke kan være i byen alene uten følge av en voksen.</a:t>
            </a:r>
          </a:p>
          <a:p>
            <a:r>
              <a:rPr lang="nb-NO" sz="1400" dirty="0"/>
              <a:t>- Alle går samlet til og fra kamp. Ingen bruker da el-sparkesykler. Vi kan diskutere hvorvidt el-sparkesykler kan benyttes på fritiden. Viktig at dette avklares felles på forhånd.</a:t>
            </a:r>
          </a:p>
          <a:p>
            <a:r>
              <a:rPr lang="nb-NO" sz="1400" dirty="0"/>
              <a:t>- Viktig at alle voksne som er tilstede i byen hjelper til når man kan selv om de ikke overnatter sammen med gutta. Det blir litt for tynt hvis bare to voksne skal ha alt ansvar.</a:t>
            </a:r>
          </a:p>
          <a:p>
            <a:r>
              <a:rPr lang="nb-NO" sz="1400" dirty="0"/>
              <a:t>- Bør det være en grense for hvor mye lommepenger barna bør ha med?</a:t>
            </a:r>
          </a:p>
        </p:txBody>
      </p:sp>
    </p:spTree>
    <p:extLst>
      <p:ext uri="{BB962C8B-B14F-4D97-AF65-F5344CB8AC3E}">
        <p14:creationId xmlns:p14="http://schemas.microsoft.com/office/powerpoint/2010/main" val="28318306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5B33E9-3E12-48CC-91EF-9F1BFBAAE7D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6" name="think-cell Slide" r:id="rId5" imgW="425" imgH="424" progId="TCLayout.ActiveDocument.1">
                  <p:embed/>
                </p:oleObj>
              </mc:Choice>
              <mc:Fallback>
                <p:oleObj name="think-cell Slide" r:id="rId5" imgW="425" imgH="424" progId="TCLayout.ActiveDocument.1">
                  <p:embed/>
                  <p:pic>
                    <p:nvPicPr>
                      <p:cNvPr id="4" name="Objekt 3" hidden="1">
                        <a:extLst>
                          <a:ext uri="{FF2B5EF4-FFF2-40B4-BE49-F238E27FC236}">
                            <a16:creationId xmlns:a16="http://schemas.microsoft.com/office/drawing/2014/main" id="{925B33E9-3E12-48CC-91EF-9F1BFBAAE7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DED7CFB5-41F4-40AB-B3B4-791DE851E08B}"/>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en-US" sz="32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B3870B1A-5762-49AF-881F-143FBFEAB846}"/>
              </a:ext>
            </a:extLst>
          </p:cNvPr>
          <p:cNvSpPr>
            <a:spLocks noGrp="1"/>
          </p:cNvSpPr>
          <p:nvPr>
            <p:ph type="title"/>
          </p:nvPr>
        </p:nvSpPr>
        <p:spPr/>
        <p:txBody>
          <a:bodyPr/>
          <a:lstStyle/>
          <a:p>
            <a:r>
              <a:rPr lang="en-US" dirty="0" err="1"/>
              <a:t>Sponsgruppa</a:t>
            </a:r>
            <a:r>
              <a:rPr lang="en-US" dirty="0"/>
              <a:t> </a:t>
            </a:r>
            <a:r>
              <a:rPr lang="en-US" dirty="0" err="1"/>
              <a:t>informerer</a:t>
            </a:r>
            <a:endParaRPr lang="en-US" dirty="0"/>
          </a:p>
        </p:txBody>
      </p:sp>
      <p:sp>
        <p:nvSpPr>
          <p:cNvPr id="3" name="object 2">
            <a:extLst>
              <a:ext uri="{FF2B5EF4-FFF2-40B4-BE49-F238E27FC236}">
                <a16:creationId xmlns:a16="http://schemas.microsoft.com/office/drawing/2014/main" id="{8706E63F-E60F-4E3F-9387-7E02AC124956}"/>
              </a:ext>
            </a:extLst>
          </p:cNvPr>
          <p:cNvSpPr/>
          <p:nvPr/>
        </p:nvSpPr>
        <p:spPr>
          <a:xfrm>
            <a:off x="8229600" y="356616"/>
            <a:ext cx="1687067" cy="1271015"/>
          </a:xfrm>
          <a:prstGeom prst="rect">
            <a:avLst/>
          </a:prstGeom>
          <a:blipFill>
            <a:blip r:embed="rId7"/>
            <a:stretch>
              <a:fillRect/>
            </a:stretch>
          </a:blipFill>
          <a:ln w="12700">
            <a:miter lim="400000"/>
          </a:ln>
        </p:spPr>
        <p:txBody>
          <a:bodyPr lIns="45719" rIns="45719"/>
          <a:lstStyle/>
          <a:p>
            <a:endParaRPr/>
          </a:p>
        </p:txBody>
      </p:sp>
      <p:sp>
        <p:nvSpPr>
          <p:cNvPr id="6" name="Plassholder for innhold 4">
            <a:extLst>
              <a:ext uri="{FF2B5EF4-FFF2-40B4-BE49-F238E27FC236}">
                <a16:creationId xmlns:a16="http://schemas.microsoft.com/office/drawing/2014/main" id="{E919D4F5-532A-4D83-AB68-24A392F96ACD}"/>
              </a:ext>
            </a:extLst>
          </p:cNvPr>
          <p:cNvSpPr txBox="1">
            <a:spLocks/>
          </p:cNvSpPr>
          <p:nvPr/>
        </p:nvSpPr>
        <p:spPr>
          <a:xfrm>
            <a:off x="1128409" y="1653639"/>
            <a:ext cx="8648428"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Kakelotteri 7/9-19: Inntekt kr 7 100,-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Forslag om et nytt kakelotteri våren 2020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Venter på svar fra Lambertseter senter ang. kakelotteri høsten 2019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Sponsorinntekter: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Opsahl </a:t>
            </a:r>
            <a:r>
              <a:rPr kumimoji="0" lang="nb-NO" sz="2400" b="0" i="0" u="none" strike="noStrike" kern="1200" cap="none" spc="0" normalizeH="0" baseline="0" noProof="0" dirty="0" err="1">
                <a:ln>
                  <a:noFill/>
                </a:ln>
                <a:solidFill>
                  <a:sysClr val="windowText" lastClr="000000"/>
                </a:solidFill>
                <a:effectLst/>
                <a:highlight>
                  <a:srgbClr val="FFFF00"/>
                </a:highlight>
                <a:uLnTx/>
                <a:uFillTx/>
                <a:latin typeface="Calibri" panose="020F0502020204030204"/>
                <a:ea typeface="+mn-ea"/>
                <a:cs typeface="+mn-cs"/>
              </a:rPr>
              <a:t>Holding</a:t>
            </a:r>
            <a:r>
              <a:rPr kumimoji="0" lang="nb-NO"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 kr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Mulighet for 5000-8000 kr fra Fred Olsen </a:t>
            </a:r>
            <a:r>
              <a:rPr kumimoji="0" lang="nb-NO" sz="2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Windcarrier</a:t>
            </a:r>
            <a:r>
              <a:rPr kumimoji="0" lang="nb-NO"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(venter på svar)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Dugnadsforslag høsten 2019: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Salg av brannskadepakker via Idrettsdugnad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Foreslår at gutta selv selger dette to og to sammen i sitt nabolag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Vi lager forslag til grupper</a:t>
            </a:r>
          </a:p>
        </p:txBody>
      </p:sp>
    </p:spTree>
    <p:extLst>
      <p:ext uri="{BB962C8B-B14F-4D97-AF65-F5344CB8AC3E}">
        <p14:creationId xmlns:p14="http://schemas.microsoft.com/office/powerpoint/2010/main" val="20784773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5B33E9-3E12-48CC-91EF-9F1BFBAAE7D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0" name="think-cell Slide" r:id="rId5" imgW="425" imgH="424" progId="TCLayout.ActiveDocument.1">
                  <p:embed/>
                </p:oleObj>
              </mc:Choice>
              <mc:Fallback>
                <p:oleObj name="think-cell Slide" r:id="rId5" imgW="425" imgH="424" progId="TCLayout.ActiveDocument.1">
                  <p:embed/>
                  <p:pic>
                    <p:nvPicPr>
                      <p:cNvPr id="4" name="Objekt 3" hidden="1">
                        <a:extLst>
                          <a:ext uri="{FF2B5EF4-FFF2-40B4-BE49-F238E27FC236}">
                            <a16:creationId xmlns:a16="http://schemas.microsoft.com/office/drawing/2014/main" id="{925B33E9-3E12-48CC-91EF-9F1BFBAAE7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DED7CFB5-41F4-40AB-B3B4-791DE851E08B}"/>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en-US" sz="32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B3870B1A-5762-49AF-881F-143FBFEAB846}"/>
              </a:ext>
            </a:extLst>
          </p:cNvPr>
          <p:cNvSpPr>
            <a:spLocks noGrp="1"/>
          </p:cNvSpPr>
          <p:nvPr>
            <p:ph type="title"/>
          </p:nvPr>
        </p:nvSpPr>
        <p:spPr/>
        <p:txBody>
          <a:bodyPr/>
          <a:lstStyle/>
          <a:p>
            <a:r>
              <a:rPr lang="en-US" dirty="0" err="1"/>
              <a:t>Sponsgruppa</a:t>
            </a:r>
            <a:r>
              <a:rPr lang="en-US" dirty="0"/>
              <a:t> </a:t>
            </a:r>
            <a:r>
              <a:rPr lang="en-US" dirty="0" err="1"/>
              <a:t>informerer</a:t>
            </a:r>
            <a:endParaRPr lang="en-US" dirty="0"/>
          </a:p>
        </p:txBody>
      </p:sp>
      <p:sp>
        <p:nvSpPr>
          <p:cNvPr id="3" name="object 2">
            <a:extLst>
              <a:ext uri="{FF2B5EF4-FFF2-40B4-BE49-F238E27FC236}">
                <a16:creationId xmlns:a16="http://schemas.microsoft.com/office/drawing/2014/main" id="{8706E63F-E60F-4E3F-9387-7E02AC124956}"/>
              </a:ext>
            </a:extLst>
          </p:cNvPr>
          <p:cNvSpPr/>
          <p:nvPr/>
        </p:nvSpPr>
        <p:spPr>
          <a:xfrm>
            <a:off x="8229600" y="356616"/>
            <a:ext cx="1687067" cy="1271015"/>
          </a:xfrm>
          <a:prstGeom prst="rect">
            <a:avLst/>
          </a:prstGeom>
          <a:blipFill>
            <a:blip r:embed="rId7"/>
            <a:stretch>
              <a:fillRect/>
            </a:stretch>
          </a:blipFill>
          <a:ln w="12700">
            <a:miter lim="400000"/>
          </a:ln>
        </p:spPr>
        <p:txBody>
          <a:bodyPr lIns="45719" rIns="45719"/>
          <a:lstStyle/>
          <a:p>
            <a:endParaRPr/>
          </a:p>
        </p:txBody>
      </p:sp>
      <p:sp>
        <p:nvSpPr>
          <p:cNvPr id="11" name="Tittel 1">
            <a:extLst>
              <a:ext uri="{FF2B5EF4-FFF2-40B4-BE49-F238E27FC236}">
                <a16:creationId xmlns:a16="http://schemas.microsoft.com/office/drawing/2014/main" id="{BEC06CA5-1F80-45A3-B1BF-492637452806}"/>
              </a:ext>
            </a:extLst>
          </p:cNvPr>
          <p:cNvSpPr txBox="1">
            <a:spLocks/>
          </p:cNvSpPr>
          <p:nvPr/>
        </p:nvSpPr>
        <p:spPr>
          <a:xfrm>
            <a:off x="946793" y="1446483"/>
            <a:ext cx="3932237" cy="6838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2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Brannskade pakke</a:t>
            </a:r>
          </a:p>
        </p:txBody>
      </p:sp>
      <p:pic>
        <p:nvPicPr>
          <p:cNvPr id="12" name="Plassholder for innhold 5" descr="Et bilde som inneholder tekst&#10;&#10;Automatisk generert beskrivelse">
            <a:extLst>
              <a:ext uri="{FF2B5EF4-FFF2-40B4-BE49-F238E27FC236}">
                <a16:creationId xmlns:a16="http://schemas.microsoft.com/office/drawing/2014/main" id="{EE8B7AEF-E4D4-4863-B76F-9383A5090E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495" y="1446484"/>
            <a:ext cx="4771111" cy="4793302"/>
          </a:xfrm>
          <a:prstGeom prst="rect">
            <a:avLst/>
          </a:prstGeom>
        </p:spPr>
      </p:pic>
      <p:sp>
        <p:nvSpPr>
          <p:cNvPr id="13" name="Plassholder for tekst 3">
            <a:extLst>
              <a:ext uri="{FF2B5EF4-FFF2-40B4-BE49-F238E27FC236}">
                <a16:creationId xmlns:a16="http://schemas.microsoft.com/office/drawing/2014/main" id="{A32FB429-833F-4EDA-B6FC-C92B43E9A260}"/>
              </a:ext>
            </a:extLst>
          </p:cNvPr>
          <p:cNvSpPr txBox="1">
            <a:spLocks/>
          </p:cNvSpPr>
          <p:nvPr/>
        </p:nvSpPr>
        <p:spPr>
          <a:xfrm>
            <a:off x="946793" y="2246584"/>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Kr 59,- inkl. mva.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Anbefalt utsalgspris: kr 150,-</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Fortjeneste pr pakke: kr 91,-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Innhold: 1 </a:t>
            </a:r>
            <a:r>
              <a:rPr kumimoji="0" lang="nb-NO"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stk</a:t>
            </a: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kompress á 10x10 cm, </a:t>
            </a:r>
            <a:b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nb-NO"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stk</a:t>
            </a: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poser med </a:t>
            </a:r>
            <a:r>
              <a:rPr kumimoji="0" lang="nb-NO"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branngel</a:t>
            </a:r>
            <a:endPar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 en kartong ligger det 16 esker med 5 brannpakker (totalt 80 </a:t>
            </a:r>
            <a:r>
              <a:rPr kumimoji="0" lang="nb-NO"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stk</a:t>
            </a: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Vi tjener kr 7280,- ved salg av en kartong</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Vi foreslår at vi kjøper inn to kartonger som fordeles per gruppe (</a:t>
            </a:r>
            <a:r>
              <a:rPr kumimoji="0" lang="nb-NO"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ca</a:t>
            </a: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11 </a:t>
            </a:r>
            <a:r>
              <a:rPr kumimoji="0" lang="nb-NO"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stk</a:t>
            </a:r>
            <a:r>
              <a:rPr kumimoji="0" lang="nb-NO"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brannpakker per gruppe)</a:t>
            </a:r>
          </a:p>
        </p:txBody>
      </p:sp>
    </p:spTree>
    <p:extLst>
      <p:ext uri="{BB962C8B-B14F-4D97-AF65-F5344CB8AC3E}">
        <p14:creationId xmlns:p14="http://schemas.microsoft.com/office/powerpoint/2010/main" val="12055885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39DE8B-0070-4BAD-A79F-72BF1877A6D5}"/>
              </a:ext>
            </a:extLst>
          </p:cNvPr>
          <p:cNvGraphicFramePr>
            <a:graphicFrameLocks noChangeAspect="1"/>
          </p:cNvGraphicFramePr>
          <p:nvPr>
            <p:custDataLst>
              <p:tags r:id="rId2"/>
            </p:custDataLst>
            <p:extLst>
              <p:ext uri="{D42A27DB-BD31-4B8C-83A1-F6EECF244321}">
                <p14:modId xmlns:p14="http://schemas.microsoft.com/office/powerpoint/2010/main" val="2997289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7" name="think-cell Slide" r:id="rId4" imgW="305" imgH="336" progId="TCLayout.ActiveDocument.1">
                  <p:embed/>
                </p:oleObj>
              </mc:Choice>
              <mc:Fallback>
                <p:oleObj name="think-cell Slide" r:id="rId4" imgW="305" imgH="33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object 2"/>
          <p:cNvSpPr/>
          <p:nvPr/>
        </p:nvSpPr>
        <p:spPr>
          <a:xfrm>
            <a:off x="8229600" y="356616"/>
            <a:ext cx="1687067" cy="1271015"/>
          </a:xfrm>
          <a:prstGeom prst="rect">
            <a:avLst/>
          </a:prstGeom>
          <a:blipFill>
            <a:blip r:embed="rId6"/>
            <a:stretch>
              <a:fillRect/>
            </a:stretch>
          </a:blipFill>
          <a:ln w="12700">
            <a:miter lim="400000"/>
          </a:ln>
        </p:spPr>
        <p:txBody>
          <a:bodyPr lIns="45719" rIns="45719"/>
          <a:lstStyle/>
          <a:p>
            <a:endParaRPr/>
          </a:p>
        </p:txBody>
      </p:sp>
      <p:sp>
        <p:nvSpPr>
          <p:cNvPr id="66" name="object 3"/>
          <p:cNvSpPr txBox="1">
            <a:spLocks noGrp="1"/>
          </p:cNvSpPr>
          <p:nvPr>
            <p:ph type="title"/>
          </p:nvPr>
        </p:nvSpPr>
        <p:spPr>
          <a:xfrm>
            <a:off x="1013183" y="804480"/>
            <a:ext cx="8802846" cy="6401755"/>
          </a:xfrm>
          <a:prstGeom prst="rect">
            <a:avLst/>
          </a:prstGeom>
        </p:spPr>
        <p:txBody>
          <a:bodyPr>
            <a:normAutofit/>
          </a:bodyPr>
          <a:lstStyle/>
          <a:p>
            <a:pPr marL="12700" marR="5080">
              <a:buSzPct val="100000"/>
              <a:defRPr spc="-100"/>
            </a:pPr>
            <a:r>
              <a:rPr sz="3900" dirty="0">
                <a:solidFill>
                  <a:schemeClr val="tx1"/>
                </a:solidFill>
              </a:rPr>
              <a:t>-</a:t>
            </a:r>
            <a:r>
              <a:rPr lang="en-US" sz="3900" dirty="0">
                <a:solidFill>
                  <a:schemeClr val="tx1"/>
                </a:solidFill>
              </a:rPr>
              <a:t> </a:t>
            </a:r>
            <a:r>
              <a:rPr lang="nb-NO" sz="3900" dirty="0">
                <a:solidFill>
                  <a:schemeClr val="tx1"/>
                </a:solidFill>
              </a:rPr>
              <a:t>Prinsipper/sportsplan</a:t>
            </a:r>
            <a:br>
              <a:rPr lang="en-US" sz="3900" dirty="0">
                <a:solidFill>
                  <a:schemeClr val="tx1"/>
                </a:solidFill>
              </a:rPr>
            </a:br>
            <a:r>
              <a:rPr lang="en-US" sz="3900" dirty="0">
                <a:solidFill>
                  <a:schemeClr val="tx1"/>
                </a:solidFill>
              </a:rPr>
              <a:t>- </a:t>
            </a:r>
            <a:r>
              <a:rPr lang="en-US" sz="3900" dirty="0" err="1">
                <a:solidFill>
                  <a:schemeClr val="tx1"/>
                </a:solidFill>
              </a:rPr>
              <a:t>Gjennomføring</a:t>
            </a:r>
            <a:r>
              <a:rPr lang="en-US" sz="3900" dirty="0">
                <a:solidFill>
                  <a:schemeClr val="tx1"/>
                </a:solidFill>
              </a:rPr>
              <a:t> </a:t>
            </a:r>
            <a:r>
              <a:rPr lang="en-US" sz="3900" dirty="0" err="1">
                <a:solidFill>
                  <a:schemeClr val="tx1"/>
                </a:solidFill>
              </a:rPr>
              <a:t>treninger</a:t>
            </a:r>
            <a:r>
              <a:rPr lang="en-US" sz="3900" dirty="0">
                <a:solidFill>
                  <a:schemeClr val="tx1"/>
                </a:solidFill>
              </a:rPr>
              <a:t>/</a:t>
            </a:r>
            <a:r>
              <a:rPr lang="en-US" sz="3900" dirty="0" err="1">
                <a:solidFill>
                  <a:schemeClr val="tx1"/>
                </a:solidFill>
              </a:rPr>
              <a:t>Periodeplan</a:t>
            </a:r>
            <a:br>
              <a:rPr lang="en-US" sz="3900" dirty="0">
                <a:solidFill>
                  <a:schemeClr val="tx1"/>
                </a:solidFill>
              </a:rPr>
            </a:br>
            <a:r>
              <a:rPr sz="3900" dirty="0">
                <a:solidFill>
                  <a:schemeClr val="tx1"/>
                </a:solidFill>
              </a:rPr>
              <a:t>-</a:t>
            </a:r>
            <a:r>
              <a:rPr lang="en-US" sz="3900" dirty="0">
                <a:solidFill>
                  <a:schemeClr val="tx1"/>
                </a:solidFill>
              </a:rPr>
              <a:t> </a:t>
            </a:r>
            <a:r>
              <a:rPr lang="en-US" sz="3900" dirty="0" err="1">
                <a:solidFill>
                  <a:schemeClr val="tx1"/>
                </a:solidFill>
              </a:rPr>
              <a:t>Gjennomføring</a:t>
            </a:r>
            <a:r>
              <a:rPr lang="en-US" sz="3900" dirty="0">
                <a:solidFill>
                  <a:schemeClr val="tx1"/>
                </a:solidFill>
              </a:rPr>
              <a:t> </a:t>
            </a:r>
            <a:r>
              <a:rPr lang="en-US" sz="3900" dirty="0" err="1">
                <a:solidFill>
                  <a:schemeClr val="tx1"/>
                </a:solidFill>
              </a:rPr>
              <a:t>kamper</a:t>
            </a:r>
            <a:br>
              <a:rPr lang="en-US" sz="3900" dirty="0">
                <a:solidFill>
                  <a:schemeClr val="tx1"/>
                </a:solidFill>
              </a:rPr>
            </a:br>
            <a:r>
              <a:rPr lang="en-US" sz="3900" dirty="0">
                <a:solidFill>
                  <a:schemeClr val="tx1"/>
                </a:solidFill>
              </a:rPr>
              <a:t>-</a:t>
            </a:r>
            <a:r>
              <a:rPr lang="en-US" sz="3900" dirty="0" err="1">
                <a:solidFill>
                  <a:schemeClr val="tx1"/>
                </a:solidFill>
              </a:rPr>
              <a:t>Hjemmekamper</a:t>
            </a:r>
            <a:r>
              <a:rPr lang="en-US" sz="3900" dirty="0">
                <a:solidFill>
                  <a:schemeClr val="tx1"/>
                </a:solidFill>
              </a:rPr>
              <a:t> </a:t>
            </a:r>
            <a:r>
              <a:rPr lang="en-US" sz="3900" dirty="0" err="1">
                <a:solidFill>
                  <a:schemeClr val="tx1"/>
                </a:solidFill>
              </a:rPr>
              <a:t>i</a:t>
            </a:r>
            <a:r>
              <a:rPr lang="en-US" sz="3900" dirty="0">
                <a:solidFill>
                  <a:schemeClr val="tx1"/>
                </a:solidFill>
              </a:rPr>
              <a:t> </a:t>
            </a:r>
            <a:r>
              <a:rPr lang="en-US" sz="3900" dirty="0" err="1">
                <a:solidFill>
                  <a:schemeClr val="tx1"/>
                </a:solidFill>
              </a:rPr>
              <a:t>regionscupen</a:t>
            </a:r>
            <a:br>
              <a:rPr lang="en-US" sz="3900" dirty="0">
                <a:solidFill>
                  <a:schemeClr val="tx1"/>
                </a:solidFill>
              </a:rPr>
            </a:br>
            <a:r>
              <a:rPr lang="en-US" sz="3900" dirty="0">
                <a:solidFill>
                  <a:schemeClr val="tx1"/>
                </a:solidFill>
              </a:rPr>
              <a:t>-Kultur G2007</a:t>
            </a:r>
            <a:br>
              <a:rPr lang="en-US" sz="3900" dirty="0">
                <a:solidFill>
                  <a:schemeClr val="tx1"/>
                </a:solidFill>
              </a:rPr>
            </a:br>
            <a:r>
              <a:rPr lang="en-US" sz="3900" dirty="0">
                <a:solidFill>
                  <a:schemeClr val="tx1"/>
                </a:solidFill>
              </a:rPr>
              <a:t>-</a:t>
            </a:r>
            <a:r>
              <a:rPr lang="en-US" sz="3900" dirty="0" err="1">
                <a:solidFill>
                  <a:schemeClr val="tx1"/>
                </a:solidFill>
              </a:rPr>
              <a:t>Spons</a:t>
            </a:r>
            <a:r>
              <a:rPr lang="en-US" sz="3900" dirty="0">
                <a:solidFill>
                  <a:schemeClr val="tx1"/>
                </a:solidFill>
              </a:rPr>
              <a:t> </a:t>
            </a:r>
            <a:r>
              <a:rPr lang="en-US" sz="3900" dirty="0" err="1">
                <a:solidFill>
                  <a:schemeClr val="tx1"/>
                </a:solidFill>
              </a:rPr>
              <a:t>informerer</a:t>
            </a:r>
            <a:br>
              <a:rPr lang="en-US" sz="3900" dirty="0">
                <a:solidFill>
                  <a:schemeClr val="tx1"/>
                </a:solidFill>
              </a:rPr>
            </a:br>
            <a:r>
              <a:rPr lang="en-US" sz="3900" dirty="0">
                <a:solidFill>
                  <a:schemeClr val="tx1"/>
                </a:solidFill>
              </a:rPr>
              <a:t>-</a:t>
            </a:r>
            <a:r>
              <a:rPr lang="en-US" sz="3900" dirty="0" err="1">
                <a:solidFill>
                  <a:schemeClr val="tx1"/>
                </a:solidFill>
              </a:rPr>
              <a:t>Økonomi</a:t>
            </a:r>
            <a:br>
              <a:rPr lang="en-US" sz="5400" dirty="0">
                <a:solidFill>
                  <a:schemeClr val="tx1"/>
                </a:solidFill>
              </a:rPr>
            </a:br>
            <a:endParaRPr sz="5400" dirty="0">
              <a:solidFill>
                <a:schemeClr val="tx1"/>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9E12-0192-49F9-BBEB-3F83E24A8263}"/>
              </a:ext>
            </a:extLst>
          </p:cNvPr>
          <p:cNvSpPr>
            <a:spLocks noGrp="1"/>
          </p:cNvSpPr>
          <p:nvPr>
            <p:ph type="title"/>
          </p:nvPr>
        </p:nvSpPr>
        <p:spPr/>
        <p:txBody>
          <a:bodyPr/>
          <a:lstStyle/>
          <a:p>
            <a:r>
              <a:rPr lang="en-US" dirty="0" err="1"/>
              <a:t>Økonomi</a:t>
            </a:r>
            <a:endParaRPr lang="en-US" dirty="0"/>
          </a:p>
        </p:txBody>
      </p:sp>
      <p:sp>
        <p:nvSpPr>
          <p:cNvPr id="3" name="object 2">
            <a:extLst>
              <a:ext uri="{FF2B5EF4-FFF2-40B4-BE49-F238E27FC236}">
                <a16:creationId xmlns:a16="http://schemas.microsoft.com/office/drawing/2014/main" id="{A740D312-6756-4F25-8320-6B8FADA4D84E}"/>
              </a:ext>
            </a:extLst>
          </p:cNvPr>
          <p:cNvSpPr/>
          <p:nvPr/>
        </p:nvSpPr>
        <p:spPr>
          <a:xfrm>
            <a:off x="8229600" y="356616"/>
            <a:ext cx="1687067" cy="1271015"/>
          </a:xfrm>
          <a:prstGeom prst="rect">
            <a:avLst/>
          </a:prstGeom>
          <a:blipFill>
            <a:blip r:embed="rId2"/>
            <a:stretch>
              <a:fillRect/>
            </a:stretch>
          </a:blipFill>
          <a:ln w="12700">
            <a:miter lim="400000"/>
          </a:ln>
        </p:spPr>
        <p:txBody>
          <a:bodyPr lIns="45719" rIns="45719"/>
          <a:lstStyle/>
          <a:p>
            <a:endParaRPr/>
          </a:p>
        </p:txBody>
      </p:sp>
      <p:sp>
        <p:nvSpPr>
          <p:cNvPr id="4" name="TextBox 3">
            <a:extLst>
              <a:ext uri="{FF2B5EF4-FFF2-40B4-BE49-F238E27FC236}">
                <a16:creationId xmlns:a16="http://schemas.microsoft.com/office/drawing/2014/main" id="{F1B3262F-2786-4112-BDB4-16D090AC1E69}"/>
              </a:ext>
            </a:extLst>
          </p:cNvPr>
          <p:cNvSpPr txBox="1"/>
          <p:nvPr/>
        </p:nvSpPr>
        <p:spPr>
          <a:xfrm>
            <a:off x="994702" y="1266779"/>
            <a:ext cx="7108289" cy="1077216"/>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nb-NO" sz="1600" b="1" dirty="0"/>
              <a:t>Avgifter som skal betales:</a:t>
            </a:r>
            <a:br>
              <a:rPr lang="nb-NO" sz="1600" dirty="0"/>
            </a:br>
            <a:r>
              <a:rPr lang="nb-NO" sz="1600" dirty="0"/>
              <a:t>- Medlemsavgift til Nordstrand Idrettsforening</a:t>
            </a:r>
            <a:br>
              <a:rPr lang="nb-NO" sz="1600" dirty="0"/>
            </a:br>
            <a:r>
              <a:rPr lang="nb-NO" sz="1600" dirty="0"/>
              <a:t>- Treningsavgift til Nordstrand Håndball</a:t>
            </a:r>
            <a:br>
              <a:rPr lang="nb-NO" sz="1600" dirty="0"/>
            </a:br>
            <a:r>
              <a:rPr lang="nb-NO" sz="1600" dirty="0"/>
              <a:t>- Lagsavgift, dekker påmelding til Seriespill og Cuper</a:t>
            </a:r>
          </a:p>
        </p:txBody>
      </p:sp>
      <p:graphicFrame>
        <p:nvGraphicFramePr>
          <p:cNvPr id="7" name="Table 6">
            <a:extLst>
              <a:ext uri="{FF2B5EF4-FFF2-40B4-BE49-F238E27FC236}">
                <a16:creationId xmlns:a16="http://schemas.microsoft.com/office/drawing/2014/main" id="{352D4855-F4CA-4632-8BDE-A6854189EC4E}"/>
              </a:ext>
            </a:extLst>
          </p:cNvPr>
          <p:cNvGraphicFramePr>
            <a:graphicFrameLocks noGrp="1"/>
          </p:cNvGraphicFramePr>
          <p:nvPr>
            <p:extLst>
              <p:ext uri="{D42A27DB-BD31-4B8C-83A1-F6EECF244321}">
                <p14:modId xmlns:p14="http://schemas.microsoft.com/office/powerpoint/2010/main" val="1100432371"/>
              </p:ext>
            </p:extLst>
          </p:nvPr>
        </p:nvGraphicFramePr>
        <p:xfrm>
          <a:off x="994703" y="2381344"/>
          <a:ext cx="8739696" cy="2696563"/>
        </p:xfrm>
        <a:graphic>
          <a:graphicData uri="http://schemas.openxmlformats.org/drawingml/2006/table">
            <a:tbl>
              <a:tblPr/>
              <a:tblGrid>
                <a:gridCol w="1456616">
                  <a:extLst>
                    <a:ext uri="{9D8B030D-6E8A-4147-A177-3AD203B41FA5}">
                      <a16:colId xmlns:a16="http://schemas.microsoft.com/office/drawing/2014/main" val="4167851739"/>
                    </a:ext>
                  </a:extLst>
                </a:gridCol>
                <a:gridCol w="1456616">
                  <a:extLst>
                    <a:ext uri="{9D8B030D-6E8A-4147-A177-3AD203B41FA5}">
                      <a16:colId xmlns:a16="http://schemas.microsoft.com/office/drawing/2014/main" val="2097888536"/>
                    </a:ext>
                  </a:extLst>
                </a:gridCol>
                <a:gridCol w="1456616">
                  <a:extLst>
                    <a:ext uri="{9D8B030D-6E8A-4147-A177-3AD203B41FA5}">
                      <a16:colId xmlns:a16="http://schemas.microsoft.com/office/drawing/2014/main" val="3684544983"/>
                    </a:ext>
                  </a:extLst>
                </a:gridCol>
                <a:gridCol w="1456616">
                  <a:extLst>
                    <a:ext uri="{9D8B030D-6E8A-4147-A177-3AD203B41FA5}">
                      <a16:colId xmlns:a16="http://schemas.microsoft.com/office/drawing/2014/main" val="2889189311"/>
                    </a:ext>
                  </a:extLst>
                </a:gridCol>
                <a:gridCol w="1456616">
                  <a:extLst>
                    <a:ext uri="{9D8B030D-6E8A-4147-A177-3AD203B41FA5}">
                      <a16:colId xmlns:a16="http://schemas.microsoft.com/office/drawing/2014/main" val="988913895"/>
                    </a:ext>
                  </a:extLst>
                </a:gridCol>
                <a:gridCol w="1456616">
                  <a:extLst>
                    <a:ext uri="{9D8B030D-6E8A-4147-A177-3AD203B41FA5}">
                      <a16:colId xmlns:a16="http://schemas.microsoft.com/office/drawing/2014/main" val="1775287876"/>
                    </a:ext>
                  </a:extLst>
                </a:gridCol>
              </a:tblGrid>
              <a:tr h="349603">
                <a:tc>
                  <a:txBody>
                    <a:bodyPr/>
                    <a:lstStyle/>
                    <a:p>
                      <a:pPr lvl="0" algn="just" fontAlgn="t"/>
                      <a:r>
                        <a:rPr lang="nb-NO" b="1" dirty="0">
                          <a:effectLst/>
                        </a:rPr>
                        <a:t>Klasse</a:t>
                      </a:r>
                      <a:endParaRPr lang="nb-NO" dirty="0">
                        <a:effectLst/>
                      </a:endParaRP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lvl="0" algn="just" fontAlgn="t"/>
                      <a:r>
                        <a:rPr lang="nb-NO" dirty="0">
                          <a:effectLst/>
                        </a:rPr>
                        <a:t> </a:t>
                      </a:r>
                      <a:r>
                        <a:rPr lang="nb-NO" b="1" dirty="0">
                          <a:effectLst/>
                        </a:rPr>
                        <a:t>Årgang</a:t>
                      </a:r>
                      <a:endParaRPr lang="nb-NO" dirty="0">
                        <a:effectLst/>
                      </a:endParaRP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lvl="0" algn="just" fontAlgn="t"/>
                      <a:r>
                        <a:rPr lang="nb-NO" b="1" dirty="0" err="1">
                          <a:effectLst/>
                        </a:rPr>
                        <a:t>Tren.avg</a:t>
                      </a:r>
                      <a:r>
                        <a:rPr lang="nb-NO" b="1" dirty="0">
                          <a:effectLst/>
                        </a:rPr>
                        <a:t>. sesong</a:t>
                      </a:r>
                      <a:endParaRPr lang="nb-NO" dirty="0">
                        <a:effectLst/>
                      </a:endParaRP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lvl="0" algn="just" fontAlgn="t"/>
                      <a:r>
                        <a:rPr lang="nb-NO" b="1" dirty="0" err="1">
                          <a:effectLst/>
                        </a:rPr>
                        <a:t>Tren.avgift</a:t>
                      </a:r>
                      <a:r>
                        <a:rPr lang="nb-NO" b="1" dirty="0">
                          <a:effectLst/>
                        </a:rPr>
                        <a:t> halvår</a:t>
                      </a:r>
                      <a:endParaRPr lang="nb-NO" dirty="0">
                        <a:effectLst/>
                      </a:endParaRP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lvl="0" algn="just" fontAlgn="t"/>
                      <a:r>
                        <a:rPr lang="nb-NO" b="1" dirty="0">
                          <a:effectLst/>
                        </a:rPr>
                        <a:t>Lagsdugnad</a:t>
                      </a:r>
                      <a:endParaRPr lang="nb-NO" dirty="0">
                        <a:effectLst/>
                      </a:endParaRP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lvl="0" algn="just" fontAlgn="t"/>
                      <a:r>
                        <a:rPr lang="nb-NO" b="1" dirty="0">
                          <a:effectLst/>
                        </a:rPr>
                        <a:t>Medlemsavgift NIF</a:t>
                      </a:r>
                      <a:endParaRPr lang="nb-NO" dirty="0">
                        <a:effectLst/>
                      </a:endParaRP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extLst>
                  <a:ext uri="{0D108BD9-81ED-4DB2-BD59-A6C34878D82A}">
                    <a16:rowId xmlns:a16="http://schemas.microsoft.com/office/drawing/2014/main" val="369766197"/>
                  </a:ext>
                </a:extLst>
              </a:tr>
              <a:tr h="212504">
                <a:tc>
                  <a:txBody>
                    <a:bodyPr/>
                    <a:lstStyle/>
                    <a:p>
                      <a:pPr algn="l" fontAlgn="t"/>
                      <a:r>
                        <a:rPr lang="nb-NO" dirty="0" err="1">
                          <a:effectLst/>
                        </a:rPr>
                        <a:t>Ballskolen</a:t>
                      </a:r>
                      <a:endParaRPr lang="nb-NO" dirty="0">
                        <a:effectLst/>
                      </a:endParaRP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effectLst/>
                        </a:rPr>
                        <a:t>2013</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1.600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800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1.000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extLst>
                  <a:ext uri="{0D108BD9-81ED-4DB2-BD59-A6C34878D82A}">
                    <a16:rowId xmlns:a16="http://schemas.microsoft.com/office/drawing/2014/main" val="2048499225"/>
                  </a:ext>
                </a:extLst>
              </a:tr>
              <a:tr h="212504">
                <a:tc>
                  <a:txBody>
                    <a:bodyPr/>
                    <a:lstStyle/>
                    <a:p>
                      <a:pPr algn="l" fontAlgn="t"/>
                      <a:r>
                        <a:rPr lang="nb-NO" dirty="0">
                          <a:effectLst/>
                        </a:rPr>
                        <a:t>  7-11 år</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effectLst/>
                        </a:rPr>
                        <a:t>2012-2008</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3.100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1.550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6000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1.000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extLst>
                  <a:ext uri="{0D108BD9-81ED-4DB2-BD59-A6C34878D82A}">
                    <a16:rowId xmlns:a16="http://schemas.microsoft.com/office/drawing/2014/main" val="2631556161"/>
                  </a:ext>
                </a:extLst>
              </a:tr>
              <a:tr h="212504">
                <a:tc>
                  <a:txBody>
                    <a:bodyPr/>
                    <a:lstStyle/>
                    <a:p>
                      <a:pPr algn="l" fontAlgn="t"/>
                      <a:r>
                        <a:rPr lang="nb-NO" dirty="0">
                          <a:solidFill>
                            <a:schemeClr val="bg1"/>
                          </a:solidFill>
                          <a:effectLst/>
                          <a:highlight>
                            <a:srgbClr val="808080"/>
                          </a:highlight>
                        </a:rPr>
                        <a:t>12-14 år</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solidFill>
                            <a:schemeClr val="bg1"/>
                          </a:solidFill>
                          <a:effectLst/>
                          <a:highlight>
                            <a:srgbClr val="808080"/>
                          </a:highlight>
                        </a:rPr>
                        <a:t>2007-2005</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solidFill>
                            <a:schemeClr val="bg1"/>
                          </a:solidFill>
                          <a:effectLst/>
                          <a:highlight>
                            <a:srgbClr val="808080"/>
                          </a:highlight>
                        </a:rPr>
                        <a:t>kr 4.800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solidFill>
                            <a:schemeClr val="bg1"/>
                          </a:solidFill>
                          <a:effectLst/>
                          <a:highlight>
                            <a:srgbClr val="808080"/>
                          </a:highlight>
                        </a:rPr>
                        <a:t>kr 2.400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solidFill>
                            <a:schemeClr val="bg1"/>
                          </a:solidFill>
                          <a:effectLst/>
                          <a:highlight>
                            <a:srgbClr val="808080"/>
                          </a:highlight>
                        </a:rPr>
                        <a:t>-</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solidFill>
                            <a:schemeClr val="bg1"/>
                          </a:solidFill>
                          <a:effectLst/>
                          <a:highlight>
                            <a:srgbClr val="808080"/>
                          </a:highlight>
                        </a:rPr>
                        <a:t>kr 1.000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extLst>
                  <a:ext uri="{0D108BD9-81ED-4DB2-BD59-A6C34878D82A}">
                    <a16:rowId xmlns:a16="http://schemas.microsoft.com/office/drawing/2014/main" val="4102924305"/>
                  </a:ext>
                </a:extLst>
              </a:tr>
              <a:tr h="212504">
                <a:tc>
                  <a:txBody>
                    <a:bodyPr/>
                    <a:lstStyle/>
                    <a:p>
                      <a:pPr algn="l" fontAlgn="t"/>
                      <a:r>
                        <a:rPr lang="nb-NO">
                          <a:effectLst/>
                        </a:rPr>
                        <a:t>15-16 år</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effectLst/>
                        </a:rPr>
                        <a:t>2004-2003</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effectLst/>
                        </a:rPr>
                        <a:t>kr 6.200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effectLst/>
                        </a:rPr>
                        <a:t>kr 3.100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1.000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extLst>
                  <a:ext uri="{0D108BD9-81ED-4DB2-BD59-A6C34878D82A}">
                    <a16:rowId xmlns:a16="http://schemas.microsoft.com/office/drawing/2014/main" val="57437910"/>
                  </a:ext>
                </a:extLst>
              </a:tr>
              <a:tr h="212504">
                <a:tc>
                  <a:txBody>
                    <a:bodyPr/>
                    <a:lstStyle/>
                    <a:p>
                      <a:pPr algn="l" fontAlgn="t"/>
                      <a:r>
                        <a:rPr lang="nb-NO">
                          <a:effectLst/>
                        </a:rPr>
                        <a:t>Jr. Elite jenter</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effectLst/>
                        </a:rPr>
                        <a:t>2002-2001</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6.800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effectLst/>
                        </a:rPr>
                        <a:t>kr 3.400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1.000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extLst>
                  <a:ext uri="{0D108BD9-81ED-4DB2-BD59-A6C34878D82A}">
                    <a16:rowId xmlns:a16="http://schemas.microsoft.com/office/drawing/2014/main" val="1356422089"/>
                  </a:ext>
                </a:extLst>
              </a:tr>
              <a:tr h="349603">
                <a:tc>
                  <a:txBody>
                    <a:bodyPr/>
                    <a:lstStyle/>
                    <a:p>
                      <a:pPr algn="l" fontAlgn="t"/>
                      <a:r>
                        <a:rPr lang="nb-NO">
                          <a:effectLst/>
                        </a:rPr>
                        <a:t>2. div herrer/damer</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dirty="0">
                          <a:effectLst/>
                        </a:rPr>
                        <a:t> </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50.000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1.000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extLst>
                  <a:ext uri="{0D108BD9-81ED-4DB2-BD59-A6C34878D82A}">
                    <a16:rowId xmlns:a16="http://schemas.microsoft.com/office/drawing/2014/main" val="3399001908"/>
                  </a:ext>
                </a:extLst>
              </a:tr>
              <a:tr h="212504">
                <a:tc>
                  <a:txBody>
                    <a:bodyPr/>
                    <a:lstStyle/>
                    <a:p>
                      <a:pPr algn="l" fontAlgn="t"/>
                      <a:r>
                        <a:rPr lang="nb-NO">
                          <a:effectLst/>
                        </a:rPr>
                        <a:t>3./4. div damer</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 </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3.400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1.700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tc>
                  <a:txBody>
                    <a:bodyPr/>
                    <a:lstStyle/>
                    <a:p>
                      <a:pPr algn="l" fontAlgn="t"/>
                      <a:r>
                        <a:rPr lang="nb-NO">
                          <a:effectLst/>
                        </a:rPr>
                        <a:t>kr 1.000</a:t>
                      </a:r>
                    </a:p>
                  </a:txBody>
                  <a:tcPr marL="38100" marR="38100" marT="38100" marB="38100">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alpha val="37000"/>
                      </a:srgbClr>
                    </a:solidFill>
                  </a:tcPr>
                </a:tc>
                <a:extLst>
                  <a:ext uri="{0D108BD9-81ED-4DB2-BD59-A6C34878D82A}">
                    <a16:rowId xmlns:a16="http://schemas.microsoft.com/office/drawing/2014/main" val="1439682260"/>
                  </a:ext>
                </a:extLst>
              </a:tr>
              <a:tr h="486702">
                <a:tc>
                  <a:txBody>
                    <a:bodyPr/>
                    <a:lstStyle/>
                    <a:p>
                      <a:pPr algn="l" fontAlgn="t"/>
                      <a:r>
                        <a:rPr lang="nb-NO">
                          <a:effectLst/>
                        </a:rPr>
                        <a:t>4./5. div damer/herrer, 1x pr uke</a:t>
                      </a:r>
                    </a:p>
                  </a:txBody>
                  <a:tcPr marL="38100" marR="38100" marT="38100" marB="38100">
                    <a:lnL>
                      <a:noFill/>
                    </a:lnL>
                    <a:lnR>
                      <a:noFill/>
                    </a:lnR>
                    <a:lnT w="4763" cap="flat" cmpd="sng" algn="ctr">
                      <a:solidFill>
                        <a:srgbClr val="DDDDDD"/>
                      </a:solidFill>
                      <a:prstDash val="solid"/>
                      <a:round/>
                      <a:headEnd type="none" w="med" len="med"/>
                      <a:tailEnd type="none" w="med" len="med"/>
                    </a:lnT>
                    <a:lnB>
                      <a:noFill/>
                    </a:lnB>
                    <a:solidFill>
                      <a:srgbClr val="FFFFFF">
                        <a:alpha val="37000"/>
                      </a:srgbClr>
                    </a:solidFill>
                  </a:tcPr>
                </a:tc>
                <a:tc>
                  <a:txBody>
                    <a:bodyPr/>
                    <a:lstStyle/>
                    <a:p>
                      <a:pPr algn="l" fontAlgn="t"/>
                      <a:r>
                        <a:rPr lang="nb-NO">
                          <a:effectLst/>
                        </a:rPr>
                        <a:t> </a:t>
                      </a:r>
                    </a:p>
                  </a:txBody>
                  <a:tcPr marL="38100" marR="38100" marT="38100" marB="38100">
                    <a:lnL>
                      <a:noFill/>
                    </a:lnL>
                    <a:lnR>
                      <a:noFill/>
                    </a:lnR>
                    <a:lnT w="4763" cap="flat" cmpd="sng" algn="ctr">
                      <a:solidFill>
                        <a:srgbClr val="DDDDDD"/>
                      </a:solidFill>
                      <a:prstDash val="solid"/>
                      <a:round/>
                      <a:headEnd type="none" w="med" len="med"/>
                      <a:tailEnd type="none" w="med" len="med"/>
                    </a:lnT>
                    <a:lnB>
                      <a:noFill/>
                    </a:lnB>
                    <a:solidFill>
                      <a:srgbClr val="FFFFFF">
                        <a:alpha val="37000"/>
                      </a:srgbClr>
                    </a:solidFill>
                  </a:tcPr>
                </a:tc>
                <a:tc>
                  <a:txBody>
                    <a:bodyPr/>
                    <a:lstStyle/>
                    <a:p>
                      <a:pPr algn="l" fontAlgn="t"/>
                      <a:r>
                        <a:rPr lang="nb-NO">
                          <a:effectLst/>
                        </a:rPr>
                        <a:t>kr 1.800</a:t>
                      </a:r>
                    </a:p>
                  </a:txBody>
                  <a:tcPr marL="38100" marR="38100" marT="38100" marB="38100">
                    <a:lnL>
                      <a:noFill/>
                    </a:lnL>
                    <a:lnR>
                      <a:noFill/>
                    </a:lnR>
                    <a:lnT w="4763" cap="flat" cmpd="sng" algn="ctr">
                      <a:solidFill>
                        <a:srgbClr val="DDDDDD"/>
                      </a:solidFill>
                      <a:prstDash val="solid"/>
                      <a:round/>
                      <a:headEnd type="none" w="med" len="med"/>
                      <a:tailEnd type="none" w="med" len="med"/>
                    </a:lnT>
                    <a:lnB>
                      <a:noFill/>
                    </a:lnB>
                    <a:solidFill>
                      <a:srgbClr val="FFFFFF">
                        <a:alpha val="37000"/>
                      </a:srgbClr>
                    </a:solidFill>
                  </a:tcPr>
                </a:tc>
                <a:tc>
                  <a:txBody>
                    <a:bodyPr/>
                    <a:lstStyle/>
                    <a:p>
                      <a:pPr algn="l" fontAlgn="t"/>
                      <a:r>
                        <a:rPr lang="nb-NO" dirty="0">
                          <a:effectLst/>
                        </a:rPr>
                        <a:t>kr 900</a:t>
                      </a:r>
                    </a:p>
                  </a:txBody>
                  <a:tcPr marL="38100" marR="38100" marT="38100" marB="38100">
                    <a:lnL>
                      <a:noFill/>
                    </a:lnL>
                    <a:lnR>
                      <a:noFill/>
                    </a:lnR>
                    <a:lnT w="4763" cap="flat" cmpd="sng" algn="ctr">
                      <a:solidFill>
                        <a:srgbClr val="DDDDDD"/>
                      </a:solidFill>
                      <a:prstDash val="solid"/>
                      <a:round/>
                      <a:headEnd type="none" w="med" len="med"/>
                      <a:tailEnd type="none" w="med" len="med"/>
                    </a:lnT>
                    <a:lnB>
                      <a:noFill/>
                    </a:lnB>
                    <a:solidFill>
                      <a:srgbClr val="FFFFFF">
                        <a:alpha val="37000"/>
                      </a:srgbClr>
                    </a:solidFill>
                  </a:tcPr>
                </a:tc>
                <a:tc>
                  <a:txBody>
                    <a:bodyPr/>
                    <a:lstStyle/>
                    <a:p>
                      <a:pPr algn="l" fontAlgn="t"/>
                      <a:r>
                        <a:rPr lang="nb-NO">
                          <a:effectLst/>
                        </a:rPr>
                        <a:t>-</a:t>
                      </a:r>
                    </a:p>
                  </a:txBody>
                  <a:tcPr marL="38100" marR="38100" marT="38100" marB="38100">
                    <a:lnL>
                      <a:noFill/>
                    </a:lnL>
                    <a:lnR>
                      <a:noFill/>
                    </a:lnR>
                    <a:lnT w="4763" cap="flat" cmpd="sng" algn="ctr">
                      <a:solidFill>
                        <a:srgbClr val="DDDDDD"/>
                      </a:solidFill>
                      <a:prstDash val="solid"/>
                      <a:round/>
                      <a:headEnd type="none" w="med" len="med"/>
                      <a:tailEnd type="none" w="med" len="med"/>
                    </a:lnT>
                    <a:lnB>
                      <a:noFill/>
                    </a:lnB>
                    <a:solidFill>
                      <a:srgbClr val="FFFFFF">
                        <a:alpha val="37000"/>
                      </a:srgbClr>
                    </a:solidFill>
                  </a:tcPr>
                </a:tc>
                <a:tc>
                  <a:txBody>
                    <a:bodyPr/>
                    <a:lstStyle/>
                    <a:p>
                      <a:pPr algn="l" fontAlgn="t"/>
                      <a:r>
                        <a:rPr lang="nb-NO" dirty="0">
                          <a:effectLst/>
                        </a:rPr>
                        <a:t>kr 1.000</a:t>
                      </a:r>
                    </a:p>
                  </a:txBody>
                  <a:tcPr marL="38100" marR="38100" marT="38100" marB="38100">
                    <a:lnL>
                      <a:noFill/>
                    </a:lnL>
                    <a:lnR>
                      <a:noFill/>
                    </a:lnR>
                    <a:lnT w="4763" cap="flat" cmpd="sng" algn="ctr">
                      <a:solidFill>
                        <a:srgbClr val="DDDDDD"/>
                      </a:solidFill>
                      <a:prstDash val="solid"/>
                      <a:round/>
                      <a:headEnd type="none" w="med" len="med"/>
                      <a:tailEnd type="none" w="med" len="med"/>
                    </a:lnT>
                    <a:lnB>
                      <a:noFill/>
                    </a:lnB>
                    <a:solidFill>
                      <a:srgbClr val="FFFFFF">
                        <a:alpha val="37000"/>
                      </a:srgbClr>
                    </a:solidFill>
                  </a:tcPr>
                </a:tc>
                <a:extLst>
                  <a:ext uri="{0D108BD9-81ED-4DB2-BD59-A6C34878D82A}">
                    <a16:rowId xmlns:a16="http://schemas.microsoft.com/office/drawing/2014/main" val="2032595533"/>
                  </a:ext>
                </a:extLst>
              </a:tr>
            </a:tbl>
          </a:graphicData>
        </a:graphic>
      </p:graphicFrame>
      <p:sp>
        <p:nvSpPr>
          <p:cNvPr id="11" name="TextBox 10">
            <a:extLst>
              <a:ext uri="{FF2B5EF4-FFF2-40B4-BE49-F238E27FC236}">
                <a16:creationId xmlns:a16="http://schemas.microsoft.com/office/drawing/2014/main" id="{D661D994-2506-4C6A-B5E3-04799FCCCF24}"/>
              </a:ext>
            </a:extLst>
          </p:cNvPr>
          <p:cNvSpPr txBox="1"/>
          <p:nvPr/>
        </p:nvSpPr>
        <p:spPr>
          <a:xfrm>
            <a:off x="994702" y="5100518"/>
            <a:ext cx="8739696" cy="1508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nb-NO" b="1" dirty="0"/>
              <a:t>Forsikring</a:t>
            </a:r>
            <a:br>
              <a:rPr lang="nb-NO" dirty="0"/>
            </a:br>
            <a:r>
              <a:rPr lang="nb-NO" sz="1200" dirty="0"/>
              <a:t>Alle barn som spiller håndball i NIF blir automatisk medlem av forsikringen til Norges Idrettsforbund når de er meldt inn i klubben og </a:t>
            </a:r>
            <a:r>
              <a:rPr lang="nb-NO" sz="1200" dirty="0" err="1"/>
              <a:t>medlemskontingen</a:t>
            </a:r>
            <a:r>
              <a:rPr lang="nb-NO" sz="1200" dirty="0"/>
              <a:t> er betalt. Dette gjelder for barn under 13 år. (Samme regler gjelder for de som spiller fotball i NIF under 13 år).</a:t>
            </a:r>
            <a:br>
              <a:rPr lang="nb-NO" sz="1200" dirty="0"/>
            </a:br>
            <a:br>
              <a:rPr lang="nb-NO" sz="1200" dirty="0"/>
            </a:br>
            <a:r>
              <a:rPr lang="nb-NO" sz="1200" dirty="0"/>
              <a:t>Når barna går inn i sitt 13. år skal det fra 01.01. det året de fyller 13 betales LISE / LISE PLUSS-forsikring til Norges Håndballforbund. Dette er en forsikring alle spillere må ha, uten denne får de ikke spille kamper. NB! LISE PLUSS er en utvidet forsikring med bedre dekning (anbefales). </a:t>
            </a:r>
            <a:r>
              <a:rPr lang="nb-NO" sz="1400" dirty="0">
                <a:solidFill>
                  <a:schemeClr val="bg1"/>
                </a:solidFill>
                <a:highlight>
                  <a:srgbClr val="808080"/>
                </a:highlight>
              </a:rPr>
              <a:t>*DVS alle må betale halv forsikring etter jul</a:t>
            </a:r>
          </a:p>
        </p:txBody>
      </p:sp>
    </p:spTree>
    <p:extLst>
      <p:ext uri="{BB962C8B-B14F-4D97-AF65-F5344CB8AC3E}">
        <p14:creationId xmlns:p14="http://schemas.microsoft.com/office/powerpoint/2010/main" val="8869650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25B33E9-3E12-48CC-91EF-9F1BFBAAE7D0}"/>
              </a:ext>
            </a:extLst>
          </p:cNvPr>
          <p:cNvGraphicFramePr>
            <a:graphicFrameLocks noChangeAspect="1"/>
          </p:cNvGraphicFramePr>
          <p:nvPr>
            <p:custDataLst>
              <p:tags r:id="rId2"/>
            </p:custDataLst>
            <p:extLst>
              <p:ext uri="{D42A27DB-BD31-4B8C-83A1-F6EECF244321}">
                <p14:modId xmlns:p14="http://schemas.microsoft.com/office/powerpoint/2010/main" val="1533573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2"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DED7CFB5-41F4-40AB-B3B4-791DE851E08B}"/>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nb-NO" sz="32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B3870B1A-5762-49AF-881F-143FBFEAB846}"/>
              </a:ext>
            </a:extLst>
          </p:cNvPr>
          <p:cNvSpPr>
            <a:spLocks noGrp="1"/>
          </p:cNvSpPr>
          <p:nvPr>
            <p:ph type="title"/>
          </p:nvPr>
        </p:nvSpPr>
        <p:spPr>
          <a:xfrm>
            <a:off x="1249150" y="558215"/>
            <a:ext cx="8195099" cy="1163581"/>
          </a:xfrm>
        </p:spPr>
        <p:txBody>
          <a:bodyPr/>
          <a:lstStyle/>
          <a:p>
            <a:r>
              <a:rPr lang="nb-NO" dirty="0"/>
              <a:t>Nordstrand gutter håndball, årgang 2007, </a:t>
            </a:r>
            <a:br>
              <a:rPr lang="nb-NO" dirty="0"/>
            </a:br>
            <a:r>
              <a:rPr lang="nb-NO" dirty="0"/>
              <a:t>Sesong 2018/2019</a:t>
            </a:r>
            <a:endParaRPr lang="en-US" dirty="0"/>
          </a:p>
        </p:txBody>
      </p:sp>
      <p:sp>
        <p:nvSpPr>
          <p:cNvPr id="3" name="object 2">
            <a:extLst>
              <a:ext uri="{FF2B5EF4-FFF2-40B4-BE49-F238E27FC236}">
                <a16:creationId xmlns:a16="http://schemas.microsoft.com/office/drawing/2014/main" id="{8706E63F-E60F-4E3F-9387-7E02AC124956}"/>
              </a:ext>
            </a:extLst>
          </p:cNvPr>
          <p:cNvSpPr/>
          <p:nvPr/>
        </p:nvSpPr>
        <p:spPr>
          <a:xfrm>
            <a:off x="8229600" y="356616"/>
            <a:ext cx="1687067" cy="1271015"/>
          </a:xfrm>
          <a:prstGeom prst="rect">
            <a:avLst/>
          </a:prstGeom>
          <a:blipFill>
            <a:blip r:embed="rId7"/>
            <a:stretch>
              <a:fillRect/>
            </a:stretch>
          </a:blipFill>
          <a:ln w="12700">
            <a:miter lim="400000"/>
          </a:ln>
        </p:spPr>
        <p:txBody>
          <a:bodyPr lIns="45719" rIns="45719"/>
          <a:lstStyle/>
          <a:p>
            <a:endParaRPr/>
          </a:p>
        </p:txBody>
      </p:sp>
      <p:graphicFrame>
        <p:nvGraphicFramePr>
          <p:cNvPr id="5" name="Objekt 4">
            <a:extLst>
              <a:ext uri="{FF2B5EF4-FFF2-40B4-BE49-F238E27FC236}">
                <a16:creationId xmlns:a16="http://schemas.microsoft.com/office/drawing/2014/main" id="{8990A88C-3CBE-453C-B4E3-D43811848C59}"/>
              </a:ext>
            </a:extLst>
          </p:cNvPr>
          <p:cNvGraphicFramePr>
            <a:graphicFrameLocks noChangeAspect="1"/>
          </p:cNvGraphicFramePr>
          <p:nvPr>
            <p:extLst>
              <p:ext uri="{D42A27DB-BD31-4B8C-83A1-F6EECF244321}">
                <p14:modId xmlns:p14="http://schemas.microsoft.com/office/powerpoint/2010/main" val="968777243"/>
              </p:ext>
            </p:extLst>
          </p:nvPr>
        </p:nvGraphicFramePr>
        <p:xfrm>
          <a:off x="1150038" y="1556460"/>
          <a:ext cx="3830524" cy="4968875"/>
        </p:xfrm>
        <a:graphic>
          <a:graphicData uri="http://schemas.openxmlformats.org/presentationml/2006/ole">
            <mc:AlternateContent xmlns:mc="http://schemas.openxmlformats.org/markup-compatibility/2006">
              <mc:Choice xmlns:v="urn:schemas-microsoft-com:vml" Requires="v">
                <p:oleObj spid="_x0000_s21523" name="Worksheet" r:id="rId8" imgW="3589126" imgH="4968303" progId="Excel.Sheet.12">
                  <p:embed/>
                </p:oleObj>
              </mc:Choice>
              <mc:Fallback>
                <p:oleObj name="Worksheet" r:id="rId8" imgW="3589126" imgH="4968303" progId="Excel.Sheet.12">
                  <p:embed/>
                  <p:pic>
                    <p:nvPicPr>
                      <p:cNvPr id="0" name=""/>
                      <p:cNvPicPr/>
                      <p:nvPr/>
                    </p:nvPicPr>
                    <p:blipFill>
                      <a:blip r:embed="rId9"/>
                      <a:stretch>
                        <a:fillRect/>
                      </a:stretch>
                    </p:blipFill>
                    <p:spPr>
                      <a:xfrm>
                        <a:off x="1150038" y="1556460"/>
                        <a:ext cx="3830524" cy="4968875"/>
                      </a:xfrm>
                      <a:prstGeom prst="rect">
                        <a:avLst/>
                      </a:prstGeom>
                    </p:spPr>
                  </p:pic>
                </p:oleObj>
              </mc:Fallback>
            </mc:AlternateContent>
          </a:graphicData>
        </a:graphic>
      </p:graphicFrame>
      <p:pic>
        <p:nvPicPr>
          <p:cNvPr id="6" name="Bilde 5">
            <a:extLst>
              <a:ext uri="{FF2B5EF4-FFF2-40B4-BE49-F238E27FC236}">
                <a16:creationId xmlns:a16="http://schemas.microsoft.com/office/drawing/2014/main" id="{72799F06-D436-43B9-8F5D-1434BD73F95C}"/>
              </a:ext>
            </a:extLst>
          </p:cNvPr>
          <p:cNvPicPr>
            <a:picLocks noChangeAspect="1"/>
          </p:cNvPicPr>
          <p:nvPr/>
        </p:nvPicPr>
        <p:blipFill>
          <a:blip r:embed="rId10"/>
          <a:stretch>
            <a:fillRect/>
          </a:stretch>
        </p:blipFill>
        <p:spPr>
          <a:xfrm>
            <a:off x="5346699" y="2177137"/>
            <a:ext cx="4358977" cy="2900701"/>
          </a:xfrm>
          <a:prstGeom prst="rect">
            <a:avLst/>
          </a:prstGeom>
        </p:spPr>
      </p:pic>
    </p:spTree>
    <p:extLst>
      <p:ext uri="{BB962C8B-B14F-4D97-AF65-F5344CB8AC3E}">
        <p14:creationId xmlns:p14="http://schemas.microsoft.com/office/powerpoint/2010/main" val="30627246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BA830B4-C06C-4641-A2BF-035F70E5188B}"/>
              </a:ext>
            </a:extLst>
          </p:cNvPr>
          <p:cNvGraphicFramePr>
            <a:graphicFrameLocks noChangeAspect="1"/>
          </p:cNvGraphicFramePr>
          <p:nvPr>
            <p:custDataLst>
              <p:tags r:id="rId2"/>
            </p:custDataLst>
            <p:extLst>
              <p:ext uri="{D42A27DB-BD31-4B8C-83A1-F6EECF244321}">
                <p14:modId xmlns:p14="http://schemas.microsoft.com/office/powerpoint/2010/main" val="2702478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3"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BB9E12-0192-49F9-BBEB-3F83E24A8263}"/>
              </a:ext>
            </a:extLst>
          </p:cNvPr>
          <p:cNvSpPr>
            <a:spLocks noGrp="1"/>
          </p:cNvSpPr>
          <p:nvPr>
            <p:ph type="title"/>
          </p:nvPr>
        </p:nvSpPr>
        <p:spPr/>
        <p:txBody>
          <a:bodyPr/>
          <a:lstStyle/>
          <a:p>
            <a:r>
              <a:rPr lang="en-US" dirty="0" err="1"/>
              <a:t>Årshjul</a:t>
            </a:r>
            <a:endParaRPr lang="en-US" dirty="0"/>
          </a:p>
        </p:txBody>
      </p:sp>
      <p:sp>
        <p:nvSpPr>
          <p:cNvPr id="3" name="object 2">
            <a:extLst>
              <a:ext uri="{FF2B5EF4-FFF2-40B4-BE49-F238E27FC236}">
                <a16:creationId xmlns:a16="http://schemas.microsoft.com/office/drawing/2014/main" id="{A740D312-6756-4F25-8320-6B8FADA4D84E}"/>
              </a:ext>
            </a:extLst>
          </p:cNvPr>
          <p:cNvSpPr/>
          <p:nvPr/>
        </p:nvSpPr>
        <p:spPr>
          <a:xfrm>
            <a:off x="8229600" y="356616"/>
            <a:ext cx="1687067" cy="1271015"/>
          </a:xfrm>
          <a:prstGeom prst="rect">
            <a:avLst/>
          </a:prstGeom>
          <a:blipFill>
            <a:blip r:embed="rId6"/>
            <a:stretch>
              <a:fillRect/>
            </a:stretch>
          </a:blipFill>
          <a:ln w="12700">
            <a:miter lim="400000"/>
          </a:ln>
        </p:spPr>
        <p:txBody>
          <a:bodyPr lIns="45719" rIns="45719"/>
          <a:lstStyle/>
          <a:p>
            <a:endParaRPr/>
          </a:p>
        </p:txBody>
      </p:sp>
      <mc:AlternateContent xmlns:mc="http://schemas.openxmlformats.org/markup-compatibility/2006">
        <mc:Choice xmlns:cx1="http://schemas.microsoft.com/office/drawing/2015/9/8/chartex" Requires="cx1">
          <p:graphicFrame>
            <p:nvGraphicFramePr>
              <p:cNvPr id="9" name="Diagram 8">
                <a:extLst>
                  <a:ext uri="{FF2B5EF4-FFF2-40B4-BE49-F238E27FC236}">
                    <a16:creationId xmlns:a16="http://schemas.microsoft.com/office/drawing/2014/main" id="{0D8DA894-0F38-4BD2-8B96-5FE07CEB46D9}"/>
                  </a:ext>
                </a:extLst>
              </p:cNvPr>
              <p:cNvGraphicFramePr/>
              <p:nvPr>
                <p:extLst>
                  <p:ext uri="{D42A27DB-BD31-4B8C-83A1-F6EECF244321}">
                    <p14:modId xmlns:p14="http://schemas.microsoft.com/office/powerpoint/2010/main" val="12373767"/>
                  </p:ext>
                </p:extLst>
              </p:nvPr>
            </p:nvGraphicFramePr>
            <p:xfrm>
              <a:off x="916461" y="1386031"/>
              <a:ext cx="4948877" cy="4474723"/>
            </p:xfrm>
            <a:graphic>
              <a:graphicData uri="http://schemas.microsoft.com/office/drawing/2014/chartex">
                <cx:chart xmlns:cx="http://schemas.microsoft.com/office/drawing/2014/chartex" xmlns:r="http://schemas.openxmlformats.org/officeDocument/2006/relationships" r:id="rId7"/>
              </a:graphicData>
            </a:graphic>
          </p:graphicFrame>
        </mc:Choice>
        <mc:Fallback>
          <p:pic>
            <p:nvPicPr>
              <p:cNvPr id="9" name="Diagram 8">
                <a:extLst>
                  <a:ext uri="{FF2B5EF4-FFF2-40B4-BE49-F238E27FC236}">
                    <a16:creationId xmlns:a16="http://schemas.microsoft.com/office/drawing/2014/main" id="{0D8DA894-0F38-4BD2-8B96-5FE07CEB46D9}"/>
                  </a:ext>
                </a:extLst>
              </p:cNvPr>
              <p:cNvPicPr>
                <a:picLocks noGrp="1" noRot="1" noChangeAspect="1" noMove="1" noResize="1" noEditPoints="1" noAdjustHandles="1" noChangeArrowheads="1" noChangeShapeType="1"/>
              </p:cNvPicPr>
              <p:nvPr/>
            </p:nvPicPr>
            <p:blipFill>
              <a:blip r:embed="rId8"/>
              <a:stretch>
                <a:fillRect/>
              </a:stretch>
            </p:blipFill>
            <p:spPr>
              <a:xfrm>
                <a:off x="916461" y="1386031"/>
                <a:ext cx="4948877" cy="4474723"/>
              </a:xfrm>
              <a:prstGeom prst="rect">
                <a:avLst/>
              </a:prstGeom>
            </p:spPr>
          </p:pic>
        </mc:Fallback>
      </mc:AlternateContent>
      <p:sp>
        <p:nvSpPr>
          <p:cNvPr id="13" name="object 2">
            <a:extLst>
              <a:ext uri="{FF2B5EF4-FFF2-40B4-BE49-F238E27FC236}">
                <a16:creationId xmlns:a16="http://schemas.microsoft.com/office/drawing/2014/main" id="{40A08079-DAC5-4162-B006-8DBE59E5006A}"/>
              </a:ext>
            </a:extLst>
          </p:cNvPr>
          <p:cNvSpPr/>
          <p:nvPr/>
        </p:nvSpPr>
        <p:spPr>
          <a:xfrm>
            <a:off x="2166024" y="2879389"/>
            <a:ext cx="2250333" cy="2062262"/>
          </a:xfrm>
          <a:prstGeom prst="rect">
            <a:avLst/>
          </a:prstGeom>
          <a:blipFill>
            <a:blip r:embed="rId6"/>
            <a:stretch>
              <a:fillRect/>
            </a:stretch>
          </a:blipFill>
          <a:ln w="12700">
            <a:miter lim="400000"/>
          </a:ln>
        </p:spPr>
        <p:txBody>
          <a:bodyPr lIns="45719" rIns="45719"/>
          <a:lstStyle/>
          <a:p>
            <a:endParaRPr/>
          </a:p>
        </p:txBody>
      </p:sp>
      <p:graphicFrame>
        <p:nvGraphicFramePr>
          <p:cNvPr id="16" name="Tabell 15">
            <a:extLst>
              <a:ext uri="{FF2B5EF4-FFF2-40B4-BE49-F238E27FC236}">
                <a16:creationId xmlns:a16="http://schemas.microsoft.com/office/drawing/2014/main" id="{E1E64096-21B8-40C0-887B-3C66A8F55067}"/>
              </a:ext>
            </a:extLst>
          </p:cNvPr>
          <p:cNvGraphicFramePr>
            <a:graphicFrameLocks noGrp="1"/>
          </p:cNvGraphicFramePr>
          <p:nvPr>
            <p:extLst>
              <p:ext uri="{D42A27DB-BD31-4B8C-83A1-F6EECF244321}">
                <p14:modId xmlns:p14="http://schemas.microsoft.com/office/powerpoint/2010/main" val="332430671"/>
              </p:ext>
            </p:extLst>
          </p:nvPr>
        </p:nvGraphicFramePr>
        <p:xfrm>
          <a:off x="5933873" y="1390731"/>
          <a:ext cx="3843066" cy="3421380"/>
        </p:xfrm>
        <a:graphic>
          <a:graphicData uri="http://schemas.openxmlformats.org/drawingml/2006/table">
            <a:tbl>
              <a:tblPr/>
              <a:tblGrid>
                <a:gridCol w="799760">
                  <a:extLst>
                    <a:ext uri="{9D8B030D-6E8A-4147-A177-3AD203B41FA5}">
                      <a16:colId xmlns:a16="http://schemas.microsoft.com/office/drawing/2014/main" val="2784856186"/>
                    </a:ext>
                  </a:extLst>
                </a:gridCol>
                <a:gridCol w="3043306">
                  <a:extLst>
                    <a:ext uri="{9D8B030D-6E8A-4147-A177-3AD203B41FA5}">
                      <a16:colId xmlns:a16="http://schemas.microsoft.com/office/drawing/2014/main" val="483557281"/>
                    </a:ext>
                  </a:extLst>
                </a:gridCol>
              </a:tblGrid>
              <a:tr h="365760">
                <a:tc>
                  <a:txBody>
                    <a:bodyPr/>
                    <a:lstStyle/>
                    <a:p>
                      <a:pPr algn="l" fontAlgn="b"/>
                      <a:r>
                        <a:rPr lang="nb-NO" sz="1200" b="0" i="0" u="none" strike="noStrike" dirty="0">
                          <a:solidFill>
                            <a:srgbClr val="000000"/>
                          </a:solidFill>
                          <a:effectLst/>
                          <a:latin typeface="Calibri" panose="020F0502020204030204" pitchFamily="34" charset="0"/>
                        </a:rPr>
                        <a:t>august</a:t>
                      </a:r>
                    </a:p>
                  </a:txBody>
                  <a:tcPr marL="7620" marR="7620" marT="7620" marB="0" anchor="b">
                    <a:lnL>
                      <a:noFill/>
                    </a:lnL>
                    <a:lnR>
                      <a:noFill/>
                    </a:lnR>
                    <a:lnT>
                      <a:noFill/>
                    </a:lnT>
                    <a:lnB>
                      <a:noFill/>
                    </a:lnB>
                  </a:tcPr>
                </a:tc>
                <a:tc>
                  <a:txBody>
                    <a:bodyPr/>
                    <a:lstStyle/>
                    <a:p>
                      <a:pPr algn="l" fontAlgn="b"/>
                      <a:r>
                        <a:rPr lang="nb-NO" sz="1200" b="0" i="0" u="none" strike="noStrike" dirty="0">
                          <a:solidFill>
                            <a:srgbClr val="000000"/>
                          </a:solidFill>
                          <a:effectLst/>
                          <a:latin typeface="Calibri" panose="020F0502020204030204" pitchFamily="34" charset="0"/>
                        </a:rPr>
                        <a:t>Ski cup 23. - 25. august, Hummel cup 30.  august - 01. september</a:t>
                      </a:r>
                    </a:p>
                  </a:txBody>
                  <a:tcPr marL="7620" marR="7620" marT="7620" marB="0" anchor="b">
                    <a:lnL>
                      <a:noFill/>
                    </a:lnL>
                    <a:lnR>
                      <a:noFill/>
                    </a:lnR>
                    <a:lnT>
                      <a:noFill/>
                    </a:lnT>
                    <a:lnB>
                      <a:noFill/>
                    </a:lnB>
                  </a:tcPr>
                </a:tc>
                <a:extLst>
                  <a:ext uri="{0D108BD9-81ED-4DB2-BD59-A6C34878D82A}">
                    <a16:rowId xmlns:a16="http://schemas.microsoft.com/office/drawing/2014/main" val="1507465045"/>
                  </a:ext>
                </a:extLst>
              </a:tr>
              <a:tr h="182880">
                <a:tc>
                  <a:txBody>
                    <a:bodyPr/>
                    <a:lstStyle/>
                    <a:p>
                      <a:pPr algn="l" fontAlgn="b"/>
                      <a:r>
                        <a:rPr lang="nb-NO" sz="1200" b="0" i="0" u="none" strike="noStrike" dirty="0">
                          <a:solidFill>
                            <a:srgbClr val="000000"/>
                          </a:solidFill>
                          <a:effectLst/>
                          <a:latin typeface="Calibri" panose="020F0502020204030204" pitchFamily="34" charset="0"/>
                        </a:rPr>
                        <a:t>september</a:t>
                      </a:r>
                    </a:p>
                  </a:txBody>
                  <a:tcPr marL="7620" marR="7620" marT="7620" marB="0" anchor="b">
                    <a:lnL>
                      <a:noFill/>
                    </a:lnL>
                    <a:lnR>
                      <a:noFill/>
                    </a:lnR>
                    <a:lnT>
                      <a:noFill/>
                    </a:lnT>
                    <a:lnB>
                      <a:noFill/>
                    </a:lnB>
                  </a:tcPr>
                </a:tc>
                <a:tc>
                  <a:txBody>
                    <a:bodyPr/>
                    <a:lstStyle/>
                    <a:p>
                      <a:pPr algn="l" fontAlgn="b"/>
                      <a:r>
                        <a:rPr lang="nb-NO" sz="1200" b="0" i="0" u="none" strike="noStrike" dirty="0" err="1">
                          <a:solidFill>
                            <a:srgbClr val="000000"/>
                          </a:solidFill>
                          <a:effectLst/>
                          <a:latin typeface="Calibri" panose="020F0502020204030204" pitchFamily="34" charset="0"/>
                        </a:rPr>
                        <a:t>Aktivitetsserie</a:t>
                      </a:r>
                      <a:r>
                        <a:rPr lang="nb-NO" sz="1200" b="0" i="0" u="none" strike="noStrike" dirty="0">
                          <a:solidFill>
                            <a:srgbClr val="000000"/>
                          </a:solidFill>
                          <a:effectLst/>
                          <a:latin typeface="Calibri" panose="020F0502020204030204" pitchFamily="34" charset="0"/>
                        </a:rPr>
                        <a:t>, </a:t>
                      </a:r>
                      <a:r>
                        <a:rPr lang="nb-NO" sz="1200" b="0" i="0" u="none" strike="noStrike" dirty="0" err="1">
                          <a:solidFill>
                            <a:srgbClr val="000000"/>
                          </a:solidFill>
                          <a:effectLst/>
                          <a:latin typeface="Calibri" panose="020F0502020204030204" pitchFamily="34" charset="0"/>
                        </a:rPr>
                        <a:t>regionscupkamper</a:t>
                      </a:r>
                      <a:endParaRPr lang="nb-NO"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684142668"/>
                  </a:ext>
                </a:extLst>
              </a:tr>
              <a:tr h="182880">
                <a:tc>
                  <a:txBody>
                    <a:bodyPr/>
                    <a:lstStyle/>
                    <a:p>
                      <a:pPr algn="l" fontAlgn="b"/>
                      <a:r>
                        <a:rPr lang="nb-NO" sz="1200" b="0" i="0" u="none" strike="noStrike">
                          <a:solidFill>
                            <a:srgbClr val="000000"/>
                          </a:solidFill>
                          <a:effectLst/>
                          <a:latin typeface="Calibri" panose="020F0502020204030204" pitchFamily="34" charset="0"/>
                        </a:rPr>
                        <a:t>oktober</a:t>
                      </a:r>
                    </a:p>
                  </a:txBody>
                  <a:tcPr marL="7620" marR="7620" marT="7620" marB="0" anchor="b">
                    <a:lnL>
                      <a:noFill/>
                    </a:lnL>
                    <a:lnR>
                      <a:noFill/>
                    </a:lnR>
                    <a:lnT>
                      <a:noFill/>
                    </a:lnT>
                    <a:lnB>
                      <a:noFill/>
                    </a:lnB>
                  </a:tcPr>
                </a:tc>
                <a:tc>
                  <a:txBody>
                    <a:bodyPr/>
                    <a:lstStyle/>
                    <a:p>
                      <a:pPr algn="l" fontAlgn="b"/>
                      <a:r>
                        <a:rPr lang="nb-NO" sz="1200" b="0" i="0" u="none" strike="noStrike" dirty="0" err="1">
                          <a:solidFill>
                            <a:srgbClr val="000000"/>
                          </a:solidFill>
                          <a:effectLst/>
                          <a:latin typeface="Calibri" panose="020F0502020204030204" pitchFamily="34" charset="0"/>
                        </a:rPr>
                        <a:t>Aktivitetsserie</a:t>
                      </a:r>
                      <a:r>
                        <a:rPr lang="nb-NO" sz="1200" b="0" i="0" u="none" strike="noStrike" dirty="0">
                          <a:solidFill>
                            <a:srgbClr val="000000"/>
                          </a:solidFill>
                          <a:effectLst/>
                          <a:latin typeface="Calibri" panose="020F0502020204030204" pitchFamily="34" charset="0"/>
                        </a:rPr>
                        <a:t>, </a:t>
                      </a:r>
                      <a:r>
                        <a:rPr lang="nb-NO" sz="1200" b="0" i="0" u="none" strike="noStrike" dirty="0" err="1">
                          <a:solidFill>
                            <a:srgbClr val="000000"/>
                          </a:solidFill>
                          <a:effectLst/>
                          <a:latin typeface="Calibri" panose="020F0502020204030204" pitchFamily="34" charset="0"/>
                        </a:rPr>
                        <a:t>regionscupkamper</a:t>
                      </a:r>
                      <a:endParaRPr lang="nb-NO"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517288438"/>
                  </a:ext>
                </a:extLst>
              </a:tr>
              <a:tr h="365760">
                <a:tc>
                  <a:txBody>
                    <a:bodyPr/>
                    <a:lstStyle/>
                    <a:p>
                      <a:pPr algn="l" fontAlgn="b"/>
                      <a:r>
                        <a:rPr lang="nb-NO" sz="1200" b="0" i="0" u="none" strike="noStrike" dirty="0">
                          <a:solidFill>
                            <a:srgbClr val="000000"/>
                          </a:solidFill>
                          <a:effectLst/>
                          <a:latin typeface="Calibri" panose="020F0502020204030204" pitchFamily="34" charset="0"/>
                        </a:rPr>
                        <a:t>november</a:t>
                      </a:r>
                    </a:p>
                  </a:txBody>
                  <a:tcPr marL="7620" marR="7620" marT="7620" marB="0" anchor="b">
                    <a:lnL>
                      <a:noFill/>
                    </a:lnL>
                    <a:lnR>
                      <a:noFill/>
                    </a:lnR>
                    <a:lnT>
                      <a:noFill/>
                    </a:lnT>
                    <a:lnB>
                      <a:noFill/>
                    </a:lnB>
                  </a:tcPr>
                </a:tc>
                <a:tc>
                  <a:txBody>
                    <a:bodyPr/>
                    <a:lstStyle/>
                    <a:p>
                      <a:pPr algn="l" fontAlgn="b"/>
                      <a:r>
                        <a:rPr lang="nb-NO" sz="1200" b="0" i="0" u="none" strike="noStrike" dirty="0" err="1">
                          <a:solidFill>
                            <a:srgbClr val="000000"/>
                          </a:solidFill>
                          <a:effectLst/>
                          <a:latin typeface="Calibri" panose="020F0502020204030204" pitchFamily="34" charset="0"/>
                        </a:rPr>
                        <a:t>Aktivitetsserie</a:t>
                      </a:r>
                      <a:r>
                        <a:rPr lang="nb-NO" sz="1200" b="0" i="0" u="none" strike="noStrike" dirty="0">
                          <a:solidFill>
                            <a:srgbClr val="000000"/>
                          </a:solidFill>
                          <a:effectLst/>
                          <a:latin typeface="Calibri" panose="020F0502020204030204" pitchFamily="34" charset="0"/>
                        </a:rPr>
                        <a:t>, </a:t>
                      </a:r>
                      <a:r>
                        <a:rPr lang="nb-NO" sz="1200" b="0" i="0" u="none" strike="noStrike" dirty="0" err="1">
                          <a:solidFill>
                            <a:srgbClr val="000000"/>
                          </a:solidFill>
                          <a:effectLst/>
                          <a:latin typeface="Calibri" panose="020F0502020204030204" pitchFamily="34" charset="0"/>
                        </a:rPr>
                        <a:t>regionscupkamper</a:t>
                      </a:r>
                      <a:r>
                        <a:rPr lang="nb-NO" sz="1200" b="0" i="0" u="none" strike="noStrike" dirty="0">
                          <a:solidFill>
                            <a:srgbClr val="000000"/>
                          </a:solidFill>
                          <a:effectLst/>
                          <a:latin typeface="Calibri" panose="020F0502020204030204" pitchFamily="34" charset="0"/>
                        </a:rPr>
                        <a:t>, Temaserie 02.11.2019</a:t>
                      </a:r>
                    </a:p>
                  </a:txBody>
                  <a:tcPr marL="7620" marR="7620" marT="7620" marB="0" anchor="b">
                    <a:lnL>
                      <a:noFill/>
                    </a:lnL>
                    <a:lnR>
                      <a:noFill/>
                    </a:lnR>
                    <a:lnT>
                      <a:noFill/>
                    </a:lnT>
                    <a:lnB>
                      <a:noFill/>
                    </a:lnB>
                  </a:tcPr>
                </a:tc>
                <a:extLst>
                  <a:ext uri="{0D108BD9-81ED-4DB2-BD59-A6C34878D82A}">
                    <a16:rowId xmlns:a16="http://schemas.microsoft.com/office/drawing/2014/main" val="3836995309"/>
                  </a:ext>
                </a:extLst>
              </a:tr>
              <a:tr h="365760">
                <a:tc>
                  <a:txBody>
                    <a:bodyPr/>
                    <a:lstStyle/>
                    <a:p>
                      <a:pPr algn="l" fontAlgn="b"/>
                      <a:r>
                        <a:rPr lang="nb-NO" sz="1200" b="0" i="0" u="none" strike="noStrike">
                          <a:solidFill>
                            <a:srgbClr val="000000"/>
                          </a:solidFill>
                          <a:effectLst/>
                          <a:latin typeface="Calibri" panose="020F0502020204030204" pitchFamily="34" charset="0"/>
                        </a:rPr>
                        <a:t>desember</a:t>
                      </a:r>
                    </a:p>
                  </a:txBody>
                  <a:tcPr marL="7620" marR="7620" marT="7620" marB="0" anchor="b">
                    <a:lnL>
                      <a:noFill/>
                    </a:lnL>
                    <a:lnR>
                      <a:noFill/>
                    </a:lnR>
                    <a:lnT>
                      <a:noFill/>
                    </a:lnT>
                    <a:lnB>
                      <a:noFill/>
                    </a:lnB>
                  </a:tcPr>
                </a:tc>
                <a:tc>
                  <a:txBody>
                    <a:bodyPr/>
                    <a:lstStyle/>
                    <a:p>
                      <a:pPr algn="l" fontAlgn="b"/>
                      <a:r>
                        <a:rPr lang="nb-NO" sz="1200" b="0" i="0" u="none" strike="noStrike" dirty="0" err="1">
                          <a:solidFill>
                            <a:srgbClr val="000000"/>
                          </a:solidFill>
                          <a:effectLst/>
                          <a:latin typeface="Calibri" panose="020F0502020204030204" pitchFamily="34" charset="0"/>
                        </a:rPr>
                        <a:t>Aktivitetsserie</a:t>
                      </a:r>
                      <a:r>
                        <a:rPr lang="nb-NO" sz="1200" b="0" i="0" u="none" strike="noStrike" dirty="0">
                          <a:solidFill>
                            <a:srgbClr val="000000"/>
                          </a:solidFill>
                          <a:effectLst/>
                          <a:latin typeface="Calibri" panose="020F0502020204030204" pitchFamily="34" charset="0"/>
                        </a:rPr>
                        <a:t>, </a:t>
                      </a:r>
                      <a:r>
                        <a:rPr lang="nb-NO" sz="1200" b="0" i="0" u="none" strike="noStrike" dirty="0" err="1">
                          <a:solidFill>
                            <a:srgbClr val="000000"/>
                          </a:solidFill>
                          <a:effectLst/>
                          <a:latin typeface="Calibri" panose="020F0502020204030204" pitchFamily="34" charset="0"/>
                        </a:rPr>
                        <a:t>regionscupkamper</a:t>
                      </a:r>
                      <a:r>
                        <a:rPr lang="nb-NO" sz="1200" b="0" i="0" u="none" strike="noStrike" dirty="0">
                          <a:solidFill>
                            <a:srgbClr val="000000"/>
                          </a:solidFill>
                          <a:effectLst/>
                          <a:latin typeface="Calibri" panose="020F0502020204030204" pitchFamily="34" charset="0"/>
                        </a:rPr>
                        <a:t>, Temaserie 14.12.2019, Unisport Cup 6. - 8. desember</a:t>
                      </a:r>
                    </a:p>
                  </a:txBody>
                  <a:tcPr marL="7620" marR="7620" marT="7620" marB="0" anchor="b">
                    <a:lnL>
                      <a:noFill/>
                    </a:lnL>
                    <a:lnR>
                      <a:noFill/>
                    </a:lnR>
                    <a:lnT>
                      <a:noFill/>
                    </a:lnT>
                    <a:lnB>
                      <a:noFill/>
                    </a:lnB>
                  </a:tcPr>
                </a:tc>
                <a:extLst>
                  <a:ext uri="{0D108BD9-81ED-4DB2-BD59-A6C34878D82A}">
                    <a16:rowId xmlns:a16="http://schemas.microsoft.com/office/drawing/2014/main" val="3858558651"/>
                  </a:ext>
                </a:extLst>
              </a:tr>
              <a:tr h="365760">
                <a:tc>
                  <a:txBody>
                    <a:bodyPr/>
                    <a:lstStyle/>
                    <a:p>
                      <a:pPr algn="l" fontAlgn="b"/>
                      <a:r>
                        <a:rPr lang="nb-NO" sz="1200" b="0" i="0" u="none" strike="noStrike">
                          <a:solidFill>
                            <a:srgbClr val="000000"/>
                          </a:solidFill>
                          <a:effectLst/>
                          <a:latin typeface="Calibri" panose="020F0502020204030204" pitchFamily="34" charset="0"/>
                        </a:rPr>
                        <a:t>januar</a:t>
                      </a:r>
                    </a:p>
                  </a:txBody>
                  <a:tcPr marL="7620" marR="7620" marT="7620" marB="0" anchor="b">
                    <a:lnL>
                      <a:noFill/>
                    </a:lnL>
                    <a:lnR>
                      <a:noFill/>
                    </a:lnR>
                    <a:lnT>
                      <a:noFill/>
                    </a:lnT>
                    <a:lnB>
                      <a:noFill/>
                    </a:lnB>
                  </a:tcPr>
                </a:tc>
                <a:tc>
                  <a:txBody>
                    <a:bodyPr/>
                    <a:lstStyle/>
                    <a:p>
                      <a:pPr algn="l" fontAlgn="b"/>
                      <a:r>
                        <a:rPr lang="nb-NO" sz="1200" b="0" i="0" u="none" strike="noStrike" dirty="0" err="1">
                          <a:solidFill>
                            <a:srgbClr val="000000"/>
                          </a:solidFill>
                          <a:effectLst/>
                          <a:latin typeface="Calibri" panose="020F0502020204030204" pitchFamily="34" charset="0"/>
                        </a:rPr>
                        <a:t>Aktivitetsserie</a:t>
                      </a:r>
                      <a:r>
                        <a:rPr lang="nb-NO" sz="1200" b="0" i="0" u="none" strike="noStrike" dirty="0">
                          <a:solidFill>
                            <a:srgbClr val="000000"/>
                          </a:solidFill>
                          <a:effectLst/>
                          <a:latin typeface="Calibri" panose="020F0502020204030204" pitchFamily="34" charset="0"/>
                        </a:rPr>
                        <a:t>, </a:t>
                      </a:r>
                      <a:r>
                        <a:rPr lang="nb-NO" sz="1200" b="0" i="0" u="none" strike="noStrike" dirty="0" err="1">
                          <a:solidFill>
                            <a:srgbClr val="000000"/>
                          </a:solidFill>
                          <a:effectLst/>
                          <a:latin typeface="Calibri" panose="020F0502020204030204" pitchFamily="34" charset="0"/>
                        </a:rPr>
                        <a:t>regionscupkamper</a:t>
                      </a:r>
                      <a:r>
                        <a:rPr lang="nb-NO" sz="1200" b="0" i="0" u="none" strike="noStrike" dirty="0">
                          <a:solidFill>
                            <a:srgbClr val="000000"/>
                          </a:solidFill>
                          <a:effectLst/>
                          <a:latin typeface="Calibri" panose="020F0502020204030204" pitchFamily="34" charset="0"/>
                        </a:rPr>
                        <a:t>, Langhus Cup 27. desember</a:t>
                      </a:r>
                    </a:p>
                  </a:txBody>
                  <a:tcPr marL="7620" marR="7620" marT="7620" marB="0" anchor="b">
                    <a:lnL>
                      <a:noFill/>
                    </a:lnL>
                    <a:lnR>
                      <a:noFill/>
                    </a:lnR>
                    <a:lnT>
                      <a:noFill/>
                    </a:lnT>
                    <a:lnB>
                      <a:noFill/>
                    </a:lnB>
                  </a:tcPr>
                </a:tc>
                <a:extLst>
                  <a:ext uri="{0D108BD9-81ED-4DB2-BD59-A6C34878D82A}">
                    <a16:rowId xmlns:a16="http://schemas.microsoft.com/office/drawing/2014/main" val="369720146"/>
                  </a:ext>
                </a:extLst>
              </a:tr>
              <a:tr h="365760">
                <a:tc>
                  <a:txBody>
                    <a:bodyPr/>
                    <a:lstStyle/>
                    <a:p>
                      <a:pPr algn="l" fontAlgn="b"/>
                      <a:r>
                        <a:rPr lang="nb-NO" sz="1200" b="0" i="0" u="none" strike="noStrike">
                          <a:solidFill>
                            <a:srgbClr val="000000"/>
                          </a:solidFill>
                          <a:effectLst/>
                          <a:latin typeface="Calibri" panose="020F0502020204030204" pitchFamily="34" charset="0"/>
                        </a:rPr>
                        <a:t>februar</a:t>
                      </a:r>
                    </a:p>
                  </a:txBody>
                  <a:tcPr marL="7620" marR="7620" marT="7620" marB="0" anchor="b">
                    <a:lnL>
                      <a:noFill/>
                    </a:lnL>
                    <a:lnR>
                      <a:noFill/>
                    </a:lnR>
                    <a:lnT>
                      <a:noFill/>
                    </a:lnT>
                    <a:lnB>
                      <a:noFill/>
                    </a:lnB>
                  </a:tcPr>
                </a:tc>
                <a:tc>
                  <a:txBody>
                    <a:bodyPr/>
                    <a:lstStyle/>
                    <a:p>
                      <a:pPr algn="l" fontAlgn="b"/>
                      <a:r>
                        <a:rPr lang="nb-NO" sz="1200" b="0" i="0" u="none" strike="noStrike" dirty="0" err="1">
                          <a:solidFill>
                            <a:srgbClr val="000000"/>
                          </a:solidFill>
                          <a:effectLst/>
                          <a:latin typeface="Calibri" panose="020F0502020204030204" pitchFamily="34" charset="0"/>
                        </a:rPr>
                        <a:t>Aktivitetsserie</a:t>
                      </a:r>
                      <a:r>
                        <a:rPr lang="nb-NO" sz="1200" b="0" i="0" u="none" strike="noStrike" dirty="0">
                          <a:solidFill>
                            <a:srgbClr val="000000"/>
                          </a:solidFill>
                          <a:effectLst/>
                          <a:latin typeface="Calibri" panose="020F0502020204030204" pitchFamily="34" charset="0"/>
                        </a:rPr>
                        <a:t>, </a:t>
                      </a:r>
                      <a:r>
                        <a:rPr lang="nb-NO" sz="1200" b="0" i="0" u="none" strike="noStrike" dirty="0" err="1">
                          <a:solidFill>
                            <a:srgbClr val="000000"/>
                          </a:solidFill>
                          <a:effectLst/>
                          <a:latin typeface="Calibri" panose="020F0502020204030204" pitchFamily="34" charset="0"/>
                        </a:rPr>
                        <a:t>regionscupkamper</a:t>
                      </a:r>
                      <a:r>
                        <a:rPr lang="nb-NO" sz="1200" b="0" i="0" u="none" strike="noStrike" dirty="0">
                          <a:solidFill>
                            <a:srgbClr val="000000"/>
                          </a:solidFill>
                          <a:effectLst/>
                          <a:latin typeface="Calibri" panose="020F0502020204030204" pitchFamily="34" charset="0"/>
                        </a:rPr>
                        <a:t>, Temaserie 01.02.2020, PW Cup 21. - 23. februar</a:t>
                      </a:r>
                    </a:p>
                  </a:txBody>
                  <a:tcPr marL="7620" marR="7620" marT="7620" marB="0" anchor="b">
                    <a:lnL>
                      <a:noFill/>
                    </a:lnL>
                    <a:lnR>
                      <a:noFill/>
                    </a:lnR>
                    <a:lnT>
                      <a:noFill/>
                    </a:lnT>
                    <a:lnB>
                      <a:noFill/>
                    </a:lnB>
                  </a:tcPr>
                </a:tc>
                <a:extLst>
                  <a:ext uri="{0D108BD9-81ED-4DB2-BD59-A6C34878D82A}">
                    <a16:rowId xmlns:a16="http://schemas.microsoft.com/office/drawing/2014/main" val="4106175193"/>
                  </a:ext>
                </a:extLst>
              </a:tr>
              <a:tr h="182880">
                <a:tc>
                  <a:txBody>
                    <a:bodyPr/>
                    <a:lstStyle/>
                    <a:p>
                      <a:pPr algn="l" fontAlgn="b"/>
                      <a:r>
                        <a:rPr lang="nb-NO" sz="1200" b="0" i="0" u="none" strike="noStrike">
                          <a:solidFill>
                            <a:srgbClr val="000000"/>
                          </a:solidFill>
                          <a:effectLst/>
                          <a:latin typeface="Calibri" panose="020F0502020204030204" pitchFamily="34" charset="0"/>
                        </a:rPr>
                        <a:t>mars</a:t>
                      </a:r>
                    </a:p>
                  </a:txBody>
                  <a:tcPr marL="7620" marR="7620" marT="7620" marB="0" anchor="b">
                    <a:lnL>
                      <a:noFill/>
                    </a:lnL>
                    <a:lnR>
                      <a:noFill/>
                    </a:lnR>
                    <a:lnT>
                      <a:noFill/>
                    </a:lnT>
                    <a:lnB>
                      <a:noFill/>
                    </a:lnB>
                  </a:tcPr>
                </a:tc>
                <a:tc>
                  <a:txBody>
                    <a:bodyPr/>
                    <a:lstStyle/>
                    <a:p>
                      <a:pPr algn="l" fontAlgn="b"/>
                      <a:r>
                        <a:rPr lang="nb-NO" sz="1200" b="0" i="0" u="none" strike="noStrike" dirty="0" err="1">
                          <a:solidFill>
                            <a:srgbClr val="000000"/>
                          </a:solidFill>
                          <a:effectLst/>
                          <a:latin typeface="Calibri" panose="020F0502020204030204" pitchFamily="34" charset="0"/>
                        </a:rPr>
                        <a:t>Aktivitetsserie</a:t>
                      </a:r>
                      <a:r>
                        <a:rPr lang="nb-NO" sz="1200" b="0" i="0" u="none" strike="noStrike" dirty="0">
                          <a:solidFill>
                            <a:srgbClr val="000000"/>
                          </a:solidFill>
                          <a:effectLst/>
                          <a:latin typeface="Calibri" panose="020F0502020204030204" pitchFamily="34" charset="0"/>
                        </a:rPr>
                        <a:t>, </a:t>
                      </a:r>
                      <a:r>
                        <a:rPr lang="nb-NO" sz="1200" b="0" i="0" u="none" strike="noStrike" dirty="0" err="1">
                          <a:solidFill>
                            <a:srgbClr val="000000"/>
                          </a:solidFill>
                          <a:effectLst/>
                          <a:latin typeface="Calibri" panose="020F0502020204030204" pitchFamily="34" charset="0"/>
                        </a:rPr>
                        <a:t>regionscupkamper</a:t>
                      </a:r>
                      <a:endParaRPr lang="nb-NO"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530727818"/>
                  </a:ext>
                </a:extLst>
              </a:tr>
              <a:tr h="365760">
                <a:tc>
                  <a:txBody>
                    <a:bodyPr/>
                    <a:lstStyle/>
                    <a:p>
                      <a:pPr algn="l" fontAlgn="b"/>
                      <a:r>
                        <a:rPr lang="nb-NO" sz="1200" b="0" i="0" u="none" strike="noStrike">
                          <a:solidFill>
                            <a:srgbClr val="000000"/>
                          </a:solidFill>
                          <a:effectLst/>
                          <a:latin typeface="Calibri" panose="020F0502020204030204" pitchFamily="34" charset="0"/>
                        </a:rPr>
                        <a:t>april</a:t>
                      </a:r>
                    </a:p>
                  </a:txBody>
                  <a:tcPr marL="7620" marR="7620" marT="7620" marB="0" anchor="b">
                    <a:lnL>
                      <a:noFill/>
                    </a:lnL>
                    <a:lnR>
                      <a:noFill/>
                    </a:lnR>
                    <a:lnT>
                      <a:noFill/>
                    </a:lnT>
                    <a:lnB>
                      <a:noFill/>
                    </a:lnB>
                  </a:tcPr>
                </a:tc>
                <a:tc>
                  <a:txBody>
                    <a:bodyPr/>
                    <a:lstStyle/>
                    <a:p>
                      <a:pPr algn="l" fontAlgn="b"/>
                      <a:r>
                        <a:rPr lang="nb-NO" sz="1200" b="0" i="0" u="none" strike="noStrike" dirty="0" err="1">
                          <a:solidFill>
                            <a:srgbClr val="000000"/>
                          </a:solidFill>
                          <a:effectLst/>
                          <a:latin typeface="Calibri" panose="020F0502020204030204" pitchFamily="34" charset="0"/>
                        </a:rPr>
                        <a:t>Aktivitetsserie</a:t>
                      </a:r>
                      <a:r>
                        <a:rPr lang="nb-NO" sz="1200" b="0" i="0" u="none" strike="noStrike" dirty="0">
                          <a:solidFill>
                            <a:srgbClr val="000000"/>
                          </a:solidFill>
                          <a:effectLst/>
                          <a:latin typeface="Calibri" panose="020F0502020204030204" pitchFamily="34" charset="0"/>
                        </a:rPr>
                        <a:t>, </a:t>
                      </a:r>
                      <a:r>
                        <a:rPr lang="nb-NO" sz="1200" b="0" i="0" u="none" strike="noStrike" dirty="0" err="1">
                          <a:solidFill>
                            <a:srgbClr val="000000"/>
                          </a:solidFill>
                          <a:effectLst/>
                          <a:latin typeface="Calibri" panose="020F0502020204030204" pitchFamily="34" charset="0"/>
                        </a:rPr>
                        <a:t>regionscupkamper</a:t>
                      </a:r>
                      <a:r>
                        <a:rPr lang="nb-NO" sz="1200" b="0" i="0" u="none" strike="noStrike" dirty="0">
                          <a:solidFill>
                            <a:srgbClr val="000000"/>
                          </a:solidFill>
                          <a:effectLst/>
                          <a:latin typeface="Calibri" panose="020F0502020204030204" pitchFamily="34" charset="0"/>
                        </a:rPr>
                        <a:t>, </a:t>
                      </a:r>
                      <a:r>
                        <a:rPr lang="nb-NO" sz="1200" b="0" i="0" u="none" strike="noStrike" dirty="0" err="1">
                          <a:solidFill>
                            <a:srgbClr val="000000"/>
                          </a:solidFill>
                          <a:effectLst/>
                          <a:latin typeface="Calibri" panose="020F0502020204030204" pitchFamily="34" charset="0"/>
                        </a:rPr>
                        <a:t>Baldus</a:t>
                      </a:r>
                      <a:r>
                        <a:rPr lang="nb-NO" sz="1200" b="0" i="0" u="none" strike="noStrike" dirty="0">
                          <a:solidFill>
                            <a:srgbClr val="000000"/>
                          </a:solidFill>
                          <a:effectLst/>
                          <a:latin typeface="Calibri" panose="020F0502020204030204" pitchFamily="34" charset="0"/>
                        </a:rPr>
                        <a:t> Cup 24. - 26. april </a:t>
                      </a:r>
                    </a:p>
                  </a:txBody>
                  <a:tcPr marL="7620" marR="7620" marT="7620" marB="0" anchor="b">
                    <a:lnL>
                      <a:noFill/>
                    </a:lnL>
                    <a:lnR>
                      <a:noFill/>
                    </a:lnR>
                    <a:lnT>
                      <a:noFill/>
                    </a:lnT>
                    <a:lnB>
                      <a:noFill/>
                    </a:lnB>
                  </a:tcPr>
                </a:tc>
                <a:extLst>
                  <a:ext uri="{0D108BD9-81ED-4DB2-BD59-A6C34878D82A}">
                    <a16:rowId xmlns:a16="http://schemas.microsoft.com/office/drawing/2014/main" val="458129909"/>
                  </a:ext>
                </a:extLst>
              </a:tr>
              <a:tr h="182880">
                <a:tc>
                  <a:txBody>
                    <a:bodyPr/>
                    <a:lstStyle/>
                    <a:p>
                      <a:pPr algn="l" fontAlgn="b"/>
                      <a:r>
                        <a:rPr lang="nb-NO" sz="1200" b="0" i="0" u="none" strike="noStrike">
                          <a:solidFill>
                            <a:srgbClr val="000000"/>
                          </a:solidFill>
                          <a:effectLst/>
                          <a:latin typeface="Calibri" panose="020F0502020204030204" pitchFamily="34" charset="0"/>
                        </a:rPr>
                        <a:t>mai</a:t>
                      </a:r>
                    </a:p>
                  </a:txBody>
                  <a:tcPr marL="7620" marR="7620" marT="7620" marB="0" anchor="b">
                    <a:lnL>
                      <a:noFill/>
                    </a:lnL>
                    <a:lnR>
                      <a:noFill/>
                    </a:lnR>
                    <a:lnT>
                      <a:noFill/>
                    </a:lnT>
                    <a:lnB>
                      <a:noFill/>
                    </a:lnB>
                  </a:tcPr>
                </a:tc>
                <a:tc>
                  <a:txBody>
                    <a:bodyPr/>
                    <a:lstStyle/>
                    <a:p>
                      <a:pPr algn="l" fontAlgn="b"/>
                      <a:r>
                        <a:rPr lang="nn-NO" sz="1200" b="0" i="0" u="none" strike="noStrike" dirty="0">
                          <a:solidFill>
                            <a:srgbClr val="000000"/>
                          </a:solidFill>
                          <a:effectLst/>
                          <a:latin typeface="Calibri" panose="020F0502020204030204" pitchFamily="34" charset="0"/>
                        </a:rPr>
                        <a:t>Obos Cup 03. - 05. mai, Fredrikstad Cup 29. mai - 01. juni</a:t>
                      </a:r>
                    </a:p>
                  </a:txBody>
                  <a:tcPr marL="7620" marR="7620" marT="7620" marB="0" anchor="b">
                    <a:lnL>
                      <a:noFill/>
                    </a:lnL>
                    <a:lnR>
                      <a:noFill/>
                    </a:lnR>
                    <a:lnT>
                      <a:noFill/>
                    </a:lnT>
                    <a:lnB>
                      <a:noFill/>
                    </a:lnB>
                  </a:tcPr>
                </a:tc>
                <a:extLst>
                  <a:ext uri="{0D108BD9-81ED-4DB2-BD59-A6C34878D82A}">
                    <a16:rowId xmlns:a16="http://schemas.microsoft.com/office/drawing/2014/main" val="2590716848"/>
                  </a:ext>
                </a:extLst>
              </a:tr>
              <a:tr h="182880">
                <a:tc>
                  <a:txBody>
                    <a:bodyPr/>
                    <a:lstStyle/>
                    <a:p>
                      <a:pPr algn="l" fontAlgn="b"/>
                      <a:r>
                        <a:rPr lang="nb-NO" sz="1200" b="0" i="0" u="none" strike="noStrike">
                          <a:solidFill>
                            <a:srgbClr val="000000"/>
                          </a:solidFill>
                          <a:effectLst/>
                          <a:latin typeface="Calibri" panose="020F0502020204030204" pitchFamily="34" charset="0"/>
                        </a:rPr>
                        <a:t>juni</a:t>
                      </a:r>
                    </a:p>
                  </a:txBody>
                  <a:tcPr marL="7620" marR="7620" marT="7620" marB="0" anchor="b">
                    <a:lnL>
                      <a:noFill/>
                    </a:lnL>
                    <a:lnR>
                      <a:noFill/>
                    </a:lnR>
                    <a:lnT>
                      <a:noFill/>
                    </a:lnT>
                    <a:lnB>
                      <a:noFill/>
                    </a:lnB>
                  </a:tcPr>
                </a:tc>
                <a:tc>
                  <a:txBody>
                    <a:bodyPr/>
                    <a:lstStyle/>
                    <a:p>
                      <a:pPr algn="l" fontAlgn="b"/>
                      <a:r>
                        <a:rPr lang="da-DK" sz="1200" b="0" i="0" u="none" strike="noStrike" dirty="0">
                          <a:solidFill>
                            <a:srgbClr val="000000"/>
                          </a:solidFill>
                          <a:effectLst/>
                          <a:latin typeface="Calibri" panose="020F0502020204030204" pitchFamily="34" charset="0"/>
                        </a:rPr>
                        <a:t>Partille Cup 29. juni - 04 juli</a:t>
                      </a:r>
                    </a:p>
                  </a:txBody>
                  <a:tcPr marL="7620" marR="7620" marT="7620" marB="0" anchor="b">
                    <a:lnL>
                      <a:noFill/>
                    </a:lnL>
                    <a:lnR>
                      <a:noFill/>
                    </a:lnR>
                    <a:lnT>
                      <a:noFill/>
                    </a:lnT>
                    <a:lnB>
                      <a:noFill/>
                    </a:lnB>
                  </a:tcPr>
                </a:tc>
                <a:extLst>
                  <a:ext uri="{0D108BD9-81ED-4DB2-BD59-A6C34878D82A}">
                    <a16:rowId xmlns:a16="http://schemas.microsoft.com/office/drawing/2014/main" val="4141267875"/>
                  </a:ext>
                </a:extLst>
              </a:tr>
              <a:tr h="182880">
                <a:tc>
                  <a:txBody>
                    <a:bodyPr/>
                    <a:lstStyle/>
                    <a:p>
                      <a:pPr algn="l" fontAlgn="b"/>
                      <a:r>
                        <a:rPr lang="nb-NO" sz="1200" b="0" i="0" u="none" strike="noStrike">
                          <a:solidFill>
                            <a:srgbClr val="000000"/>
                          </a:solidFill>
                          <a:effectLst/>
                          <a:latin typeface="Calibri" panose="020F0502020204030204" pitchFamily="34" charset="0"/>
                        </a:rPr>
                        <a:t>juli</a:t>
                      </a:r>
                    </a:p>
                  </a:txBody>
                  <a:tcPr marL="7620" marR="7620" marT="7620" marB="0" anchor="b">
                    <a:lnL>
                      <a:noFill/>
                    </a:lnL>
                    <a:lnR>
                      <a:noFill/>
                    </a:lnR>
                    <a:lnT>
                      <a:noFill/>
                    </a:lnT>
                    <a:lnB>
                      <a:noFill/>
                    </a:lnB>
                  </a:tcPr>
                </a:tc>
                <a:tc>
                  <a:txBody>
                    <a:bodyPr/>
                    <a:lstStyle/>
                    <a:p>
                      <a:pPr algn="l" fontAlgn="b"/>
                      <a:r>
                        <a:rPr lang="nb-NO" sz="1200" b="0" i="0" u="none" strike="noStrike" dirty="0">
                          <a:solidFill>
                            <a:srgbClr val="000000"/>
                          </a:solidFill>
                          <a:effectLst/>
                          <a:latin typeface="Calibri" panose="020F0502020204030204" pitchFamily="34" charset="0"/>
                        </a:rPr>
                        <a:t>Sommerferie, egentrening</a:t>
                      </a:r>
                    </a:p>
                  </a:txBody>
                  <a:tcPr marL="7620" marR="7620" marT="7620" marB="0" anchor="b">
                    <a:lnL>
                      <a:noFill/>
                    </a:lnL>
                    <a:lnR>
                      <a:noFill/>
                    </a:lnR>
                    <a:lnT>
                      <a:noFill/>
                    </a:lnT>
                    <a:lnB>
                      <a:noFill/>
                    </a:lnB>
                  </a:tcPr>
                </a:tc>
                <a:extLst>
                  <a:ext uri="{0D108BD9-81ED-4DB2-BD59-A6C34878D82A}">
                    <a16:rowId xmlns:a16="http://schemas.microsoft.com/office/drawing/2014/main" val="3538116904"/>
                  </a:ext>
                </a:extLst>
              </a:tr>
            </a:tbl>
          </a:graphicData>
        </a:graphic>
      </p:graphicFrame>
    </p:spTree>
    <p:extLst>
      <p:ext uri="{BB962C8B-B14F-4D97-AF65-F5344CB8AC3E}">
        <p14:creationId xmlns:p14="http://schemas.microsoft.com/office/powerpoint/2010/main" val="42611612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97B1E2D-5244-430C-B8B0-07F33CD101C4}"/>
              </a:ext>
            </a:extLst>
          </p:cNvPr>
          <p:cNvGraphicFramePr>
            <a:graphicFrameLocks noChangeAspect="1"/>
          </p:cNvGraphicFramePr>
          <p:nvPr>
            <p:custDataLst>
              <p:tags r:id="rId2"/>
            </p:custDataLst>
            <p:extLst>
              <p:ext uri="{D42A27DB-BD31-4B8C-83A1-F6EECF244321}">
                <p14:modId xmlns:p14="http://schemas.microsoft.com/office/powerpoint/2010/main" val="2074824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9"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EAB7897F-7114-45A0-B998-B9AF287B1FB8}"/>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en-US" sz="39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pic>
        <p:nvPicPr>
          <p:cNvPr id="5122" name="Picture 2" descr="https://www.handball.no/globalassets/logoer/nhf-isbjorn_640x360web.jpg">
            <a:extLst>
              <a:ext uri="{FF2B5EF4-FFF2-40B4-BE49-F238E27FC236}">
                <a16:creationId xmlns:a16="http://schemas.microsoft.com/office/drawing/2014/main" id="{2C382DDC-3A96-4A86-9123-54D0A38859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0398" b="-1"/>
          <a:stretch/>
        </p:blipFill>
        <p:spPr bwMode="auto">
          <a:xfrm>
            <a:off x="20" y="10"/>
            <a:ext cx="10693380" cy="75564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5475" y="353888"/>
            <a:ext cx="6313046" cy="649733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B2A71-0BF3-4295-BCCE-C15C8A0B7CDF}"/>
              </a:ext>
            </a:extLst>
          </p:cNvPr>
          <p:cNvSpPr>
            <a:spLocks noGrp="1"/>
          </p:cNvSpPr>
          <p:nvPr>
            <p:ph type="title"/>
          </p:nvPr>
        </p:nvSpPr>
        <p:spPr>
          <a:xfrm>
            <a:off x="521692" y="705474"/>
            <a:ext cx="5806126" cy="1481964"/>
          </a:xfrm>
        </p:spPr>
        <p:txBody>
          <a:bodyPr vert="horz" lIns="91440" tIns="45720" rIns="91440" bIns="45720" rtlCol="0" anchor="ctr">
            <a:normAutofit/>
          </a:bodyPr>
          <a:lstStyle/>
          <a:p>
            <a:pPr>
              <a:lnSpc>
                <a:spcPct val="90000"/>
              </a:lnSpc>
              <a:spcBef>
                <a:spcPct val="0"/>
              </a:spcBef>
            </a:pPr>
            <a:r>
              <a:rPr lang="en-US" sz="3900" kern="1200" dirty="0" err="1">
                <a:solidFill>
                  <a:schemeClr val="tx1"/>
                </a:solidFill>
              </a:rPr>
              <a:t>Sportsplan</a:t>
            </a:r>
            <a:r>
              <a:rPr lang="en-US" sz="3900" kern="1200" dirty="0">
                <a:solidFill>
                  <a:schemeClr val="tx1"/>
                </a:solidFill>
              </a:rPr>
              <a:t> </a:t>
            </a:r>
            <a:r>
              <a:rPr lang="en-US" sz="3900" kern="1200" dirty="0" err="1">
                <a:solidFill>
                  <a:schemeClr val="tx1"/>
                </a:solidFill>
              </a:rPr>
              <a:t>Nordstrand</a:t>
            </a:r>
            <a:r>
              <a:rPr lang="en-US" sz="3900" kern="1200" dirty="0">
                <a:solidFill>
                  <a:schemeClr val="tx1"/>
                </a:solidFill>
              </a:rPr>
              <a:t> </a:t>
            </a:r>
            <a:r>
              <a:rPr lang="en-US" sz="3900" kern="1200" dirty="0" err="1">
                <a:solidFill>
                  <a:schemeClr val="tx1"/>
                </a:solidFill>
              </a:rPr>
              <a:t>Håndball</a:t>
            </a:r>
            <a:r>
              <a:rPr lang="en-US" sz="3900" kern="1200" dirty="0">
                <a:solidFill>
                  <a:schemeClr val="tx1"/>
                </a:solidFill>
              </a:rPr>
              <a:t> </a:t>
            </a:r>
            <a:r>
              <a:rPr lang="en-US" sz="3900" kern="1200" dirty="0" err="1">
                <a:solidFill>
                  <a:schemeClr val="tx1"/>
                </a:solidFill>
              </a:rPr>
              <a:t>Trening</a:t>
            </a:r>
            <a:endParaRPr lang="en-US" sz="3900" kern="1200" dirty="0">
              <a:solidFill>
                <a:schemeClr val="tx1"/>
              </a:solidFill>
            </a:endParaRPr>
          </a:p>
        </p:txBody>
      </p:sp>
      <p:sp>
        <p:nvSpPr>
          <p:cNvPr id="3" name="Text Placeholder 2">
            <a:extLst>
              <a:ext uri="{FF2B5EF4-FFF2-40B4-BE49-F238E27FC236}">
                <a16:creationId xmlns:a16="http://schemas.microsoft.com/office/drawing/2014/main" id="{AF35DDAE-8E46-4750-9AAB-8AF06318516D}"/>
              </a:ext>
            </a:extLst>
          </p:cNvPr>
          <p:cNvSpPr>
            <a:spLocks noGrp="1"/>
          </p:cNvSpPr>
          <p:nvPr>
            <p:ph type="body" sz="half" idx="1"/>
          </p:nvPr>
        </p:nvSpPr>
        <p:spPr>
          <a:xfrm>
            <a:off x="521083" y="1918768"/>
            <a:ext cx="5806734" cy="4157298"/>
          </a:xfrm>
        </p:spPr>
        <p:txBody>
          <a:bodyPr vert="horz" lIns="91440" tIns="45720" rIns="91440" bIns="45720" rtlCol="0">
            <a:noAutofit/>
          </a:bodyPr>
          <a:lstStyle/>
          <a:p>
            <a:pPr>
              <a:lnSpc>
                <a:spcPct val="90000"/>
              </a:lnSpc>
              <a:spcAft>
                <a:spcPts val="600"/>
              </a:spcAft>
            </a:pPr>
            <a:endParaRPr lang="en-US" sz="1300" kern="1200" dirty="0">
              <a:solidFill>
                <a:schemeClr val="tx1"/>
              </a:solidFill>
              <a:latin typeface="+mn-lt"/>
              <a:ea typeface="+mn-ea"/>
              <a:cs typeface="+mn-cs"/>
            </a:endParaRPr>
          </a:p>
          <a:p>
            <a:pPr marL="285750" indent="-228600">
              <a:lnSpc>
                <a:spcPct val="90000"/>
              </a:lnSpc>
              <a:spcAft>
                <a:spcPts val="600"/>
              </a:spcAft>
              <a:buFont typeface="Arial" panose="020B0604020202020204" pitchFamily="34" charset="0"/>
              <a:buChar char="•"/>
            </a:pPr>
            <a:r>
              <a:rPr lang="en-US" sz="1300" kern="1200" dirty="0" err="1">
                <a:solidFill>
                  <a:schemeClr val="tx1"/>
                </a:solidFill>
                <a:latin typeface="+mn-lt"/>
                <a:ea typeface="+mn-ea"/>
                <a:cs typeface="+mn-cs"/>
              </a:rPr>
              <a:t>Behovet</a:t>
            </a:r>
            <a:r>
              <a:rPr lang="en-US" sz="1300" kern="1200" dirty="0">
                <a:solidFill>
                  <a:schemeClr val="tx1"/>
                </a:solidFill>
                <a:latin typeface="+mn-lt"/>
                <a:ea typeface="+mn-ea"/>
                <a:cs typeface="+mn-cs"/>
              </a:rPr>
              <a:t> for </a:t>
            </a:r>
            <a:r>
              <a:rPr lang="en-US" sz="1300" kern="1200" dirty="0" err="1">
                <a:solidFill>
                  <a:schemeClr val="tx1"/>
                </a:solidFill>
                <a:latin typeface="+mn-lt"/>
                <a:ea typeface="+mn-ea"/>
                <a:cs typeface="+mn-cs"/>
              </a:rPr>
              <a:t>repetisjon</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teknisk</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spesialisering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begynner</a:t>
            </a:r>
            <a:r>
              <a:rPr lang="en-US" sz="1300" kern="1200" dirty="0">
                <a:solidFill>
                  <a:schemeClr val="tx1"/>
                </a:solidFill>
                <a:latin typeface="+mn-lt"/>
                <a:ea typeface="+mn-ea"/>
                <a:cs typeface="+mn-cs"/>
              </a:rPr>
              <a:t> å </a:t>
            </a:r>
            <a:r>
              <a:rPr lang="en-US" sz="1300" kern="1200" dirty="0" err="1">
                <a:solidFill>
                  <a:schemeClr val="tx1"/>
                </a:solidFill>
                <a:latin typeface="+mn-lt"/>
                <a:ea typeface="+mn-ea"/>
                <a:cs typeface="+mn-cs"/>
              </a:rPr>
              <a:t>melde</a:t>
            </a:r>
            <a:r>
              <a:rPr lang="en-US" sz="1300" kern="1200" dirty="0">
                <a:solidFill>
                  <a:schemeClr val="tx1"/>
                </a:solidFill>
                <a:latin typeface="+mn-lt"/>
                <a:ea typeface="+mn-ea"/>
                <a:cs typeface="+mn-cs"/>
              </a:rPr>
              <a:t> seg,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det </a:t>
            </a:r>
            <a:r>
              <a:rPr lang="en-US" sz="1300" kern="1200" dirty="0" err="1">
                <a:solidFill>
                  <a:schemeClr val="tx1"/>
                </a:solidFill>
                <a:latin typeface="+mn-lt"/>
                <a:ea typeface="+mn-ea"/>
                <a:cs typeface="+mn-cs"/>
              </a:rPr>
              <a:t>er</a:t>
            </a:r>
            <a:r>
              <a:rPr lang="en-US" sz="1300" kern="1200" dirty="0">
                <a:solidFill>
                  <a:schemeClr val="tx1"/>
                </a:solidFill>
                <a:latin typeface="+mn-lt"/>
                <a:ea typeface="+mn-ea"/>
                <a:cs typeface="+mn-cs"/>
              </a:rPr>
              <a:t> et </a:t>
            </a:r>
            <a:r>
              <a:rPr lang="en-US" sz="1300" kern="1200" dirty="0" err="1">
                <a:solidFill>
                  <a:schemeClr val="tx1"/>
                </a:solidFill>
                <a:latin typeface="+mn-lt"/>
                <a:ea typeface="+mn-ea"/>
                <a:cs typeface="+mn-cs"/>
              </a:rPr>
              <a:t>viktig</a:t>
            </a:r>
            <a:r>
              <a:rPr lang="en-US" sz="1300" kern="1200" dirty="0">
                <a:solidFill>
                  <a:schemeClr val="tx1"/>
                </a:solidFill>
                <a:latin typeface="+mn-lt"/>
                <a:ea typeface="+mn-ea"/>
                <a:cs typeface="+mn-cs"/>
              </a:rPr>
              <a:t> element </a:t>
            </a:r>
            <a:r>
              <a:rPr lang="en-US" sz="1300" kern="1200" dirty="0" err="1">
                <a:solidFill>
                  <a:schemeClr val="tx1"/>
                </a:solidFill>
                <a:latin typeface="+mn-lt"/>
                <a:ea typeface="+mn-ea"/>
                <a:cs typeface="+mn-cs"/>
              </a:rPr>
              <a:t>i</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treningen</a:t>
            </a:r>
            <a:r>
              <a:rPr lang="en-US" sz="1300" kern="1200" dirty="0">
                <a:solidFill>
                  <a:schemeClr val="tx1"/>
                </a:solidFill>
                <a:latin typeface="+mn-lt"/>
                <a:ea typeface="+mn-ea"/>
                <a:cs typeface="+mn-cs"/>
              </a:rPr>
              <a:t> å </a:t>
            </a:r>
            <a:r>
              <a:rPr lang="en-US" sz="1300" kern="1200" dirty="0" err="1">
                <a:solidFill>
                  <a:schemeClr val="tx1"/>
                </a:solidFill>
                <a:latin typeface="+mn-lt"/>
                <a:ea typeface="+mn-ea"/>
                <a:cs typeface="+mn-cs"/>
              </a:rPr>
              <a:t>stimulere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til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egentrening</a:t>
            </a:r>
            <a:r>
              <a:rPr lang="en-US" sz="1300" kern="1200" dirty="0">
                <a:solidFill>
                  <a:schemeClr val="tx1"/>
                </a:solidFill>
                <a:latin typeface="+mn-lt"/>
                <a:ea typeface="+mn-ea"/>
                <a:cs typeface="+mn-cs"/>
              </a:rPr>
              <a:t> av </a:t>
            </a:r>
            <a:r>
              <a:rPr lang="en-US" sz="1300" kern="1200" dirty="0" err="1">
                <a:solidFill>
                  <a:schemeClr val="tx1"/>
                </a:solidFill>
                <a:latin typeface="+mn-lt"/>
                <a:ea typeface="+mn-ea"/>
                <a:cs typeface="+mn-cs"/>
              </a:rPr>
              <a:t>teknikk</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allsidig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fysisk</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motorisk</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utvikling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gjennom</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egentrening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eller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supplerende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aktiviteter</a:t>
            </a:r>
            <a:r>
              <a:rPr lang="en-US" sz="1300" kern="1200" dirty="0">
                <a:solidFill>
                  <a:schemeClr val="tx1"/>
                </a:solidFill>
                <a:latin typeface="+mn-lt"/>
                <a:ea typeface="+mn-ea"/>
                <a:cs typeface="+mn-cs"/>
              </a:rPr>
              <a:t>. </a:t>
            </a:r>
          </a:p>
          <a:p>
            <a:pPr marL="285750" indent="-228600">
              <a:lnSpc>
                <a:spcPct val="90000"/>
              </a:lnSpc>
              <a:spcAft>
                <a:spcPts val="600"/>
              </a:spcAft>
              <a:buFont typeface="Arial" panose="020B0604020202020204" pitchFamily="34" charset="0"/>
              <a:buChar char="•"/>
            </a:pPr>
            <a:r>
              <a:rPr lang="en-US" sz="1300" kern="1200" dirty="0" err="1">
                <a:solidFill>
                  <a:schemeClr val="tx1"/>
                </a:solidFill>
                <a:latin typeface="+mn-lt"/>
                <a:ea typeface="+mn-ea"/>
                <a:cs typeface="+mn-cs"/>
              </a:rPr>
              <a:t>Fokus</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på</a:t>
            </a:r>
            <a:r>
              <a:rPr lang="en-US" sz="1300" kern="1200" dirty="0">
                <a:solidFill>
                  <a:schemeClr val="tx1"/>
                </a:solidFill>
                <a:latin typeface="+mn-lt"/>
                <a:ea typeface="+mn-ea"/>
                <a:cs typeface="+mn-cs"/>
              </a:rPr>
              <a:t> det </a:t>
            </a:r>
            <a:r>
              <a:rPr lang="en-US" sz="1300" kern="1200" dirty="0" err="1">
                <a:solidFill>
                  <a:schemeClr val="tx1"/>
                </a:solidFill>
                <a:latin typeface="+mn-lt"/>
                <a:ea typeface="+mn-ea"/>
                <a:cs typeface="+mn-cs"/>
              </a:rPr>
              <a:t>sosiale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miljøet</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er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fortsatt</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første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prioritet</a:t>
            </a:r>
            <a:r>
              <a:rPr lang="en-US" sz="1300" kern="1200" dirty="0">
                <a:solidFill>
                  <a:schemeClr val="tx1"/>
                </a:solidFill>
                <a:latin typeface="+mn-lt"/>
                <a:ea typeface="+mn-ea"/>
                <a:cs typeface="+mn-cs"/>
              </a:rPr>
              <a:t>, men </a:t>
            </a:r>
            <a:r>
              <a:rPr lang="en-US" sz="1300" kern="1200" dirty="0" err="1">
                <a:solidFill>
                  <a:schemeClr val="tx1"/>
                </a:solidFill>
                <a:latin typeface="+mn-lt"/>
                <a:ea typeface="+mn-ea"/>
                <a:cs typeface="+mn-cs"/>
              </a:rPr>
              <a:t>personlig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utvikling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treningsdisiplin</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teknisk</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utvikling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lek</a:t>
            </a:r>
            <a:r>
              <a:rPr lang="en-US" sz="1300" kern="1200" dirty="0">
                <a:solidFill>
                  <a:schemeClr val="tx1"/>
                </a:solidFill>
                <a:latin typeface="+mn-lt"/>
                <a:ea typeface="+mn-ea"/>
                <a:cs typeface="+mn-cs"/>
              </a:rPr>
              <a:t> med ball </a:t>
            </a:r>
            <a:r>
              <a:rPr lang="en-US" sz="1300" kern="1200" dirty="0" err="1">
                <a:solidFill>
                  <a:schemeClr val="tx1"/>
                </a:solidFill>
                <a:latin typeface="+mn-lt"/>
                <a:ea typeface="+mn-ea"/>
                <a:cs typeface="+mn-cs"/>
              </a:rPr>
              <a:t>blir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stadig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viktigere</a:t>
            </a:r>
            <a:r>
              <a:rPr lang="en-US" sz="1300" kern="1200" dirty="0">
                <a:solidFill>
                  <a:schemeClr val="tx1"/>
                </a:solidFill>
                <a:latin typeface="+mn-lt"/>
                <a:ea typeface="+mn-ea"/>
                <a:cs typeface="+mn-cs"/>
              </a:rPr>
              <a:t>. </a:t>
            </a:r>
          </a:p>
          <a:p>
            <a:pPr marL="285750" indent="-228600">
              <a:lnSpc>
                <a:spcPct val="90000"/>
              </a:lnSpc>
              <a:spcAft>
                <a:spcPts val="600"/>
              </a:spcAft>
              <a:buFont typeface="Arial" panose="020B0604020202020204" pitchFamily="34" charset="0"/>
              <a:buChar char="•"/>
            </a:pPr>
            <a:r>
              <a:rPr lang="en-US" sz="1300" kern="1200" dirty="0" err="1">
                <a:solidFill>
                  <a:schemeClr val="tx1"/>
                </a:solidFill>
                <a:latin typeface="+mn-lt"/>
                <a:ea typeface="+mn-ea"/>
                <a:cs typeface="+mn-cs"/>
              </a:rPr>
              <a:t>Fleksibel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dynamisk</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nivådeling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i</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treningssammenheng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bør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benyttes</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vil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ofte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bli</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en</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forutsetning</a:t>
            </a:r>
            <a:r>
              <a:rPr lang="en-US" sz="1300" kern="1200" dirty="0">
                <a:solidFill>
                  <a:schemeClr val="tx1"/>
                </a:solidFill>
                <a:latin typeface="+mn-lt"/>
                <a:ea typeface="+mn-ea"/>
                <a:cs typeface="+mn-cs"/>
              </a:rPr>
              <a:t> for at man </a:t>
            </a:r>
            <a:r>
              <a:rPr lang="en-US" sz="1300" kern="1200" dirty="0" err="1">
                <a:solidFill>
                  <a:schemeClr val="tx1"/>
                </a:solidFill>
                <a:latin typeface="+mn-lt"/>
                <a:ea typeface="+mn-ea"/>
                <a:cs typeface="+mn-cs"/>
              </a:rPr>
              <a:t>kan</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beholde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en</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stor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diversifisert</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sosial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gruppe</a:t>
            </a:r>
            <a:r>
              <a:rPr lang="en-US" sz="1300" kern="1200" dirty="0">
                <a:solidFill>
                  <a:schemeClr val="tx1"/>
                </a:solidFill>
                <a:latin typeface="+mn-lt"/>
                <a:ea typeface="+mn-ea"/>
                <a:cs typeface="+mn-cs"/>
              </a:rPr>
              <a:t>.</a:t>
            </a:r>
          </a:p>
          <a:p>
            <a:pPr marL="285750" indent="-228600">
              <a:lnSpc>
                <a:spcPct val="90000"/>
              </a:lnSpc>
              <a:spcAft>
                <a:spcPts val="600"/>
              </a:spcAft>
              <a:buFont typeface="Arial" panose="020B0604020202020204" pitchFamily="34" charset="0"/>
              <a:buChar char="•"/>
            </a:pPr>
            <a:r>
              <a:rPr lang="en-US" sz="1300" kern="1200" dirty="0" err="1">
                <a:solidFill>
                  <a:schemeClr val="tx1"/>
                </a:solidFill>
                <a:latin typeface="+mn-lt"/>
                <a:ea typeface="+mn-ea"/>
                <a:cs typeface="+mn-cs"/>
              </a:rPr>
              <a:t>Klubben</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skal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tilby</a:t>
            </a:r>
            <a:r>
              <a:rPr lang="en-US" sz="1300" kern="1200" dirty="0">
                <a:solidFill>
                  <a:schemeClr val="tx1"/>
                </a:solidFill>
                <a:latin typeface="+mn-lt"/>
                <a:ea typeface="+mn-ea"/>
                <a:cs typeface="+mn-cs"/>
              </a:rPr>
              <a:t> minimum 2 </a:t>
            </a:r>
            <a:r>
              <a:rPr lang="en-US" sz="1300" kern="1200" dirty="0" err="1">
                <a:solidFill>
                  <a:schemeClr val="tx1"/>
                </a:solidFill>
                <a:latin typeface="+mn-lt"/>
                <a:ea typeface="+mn-ea"/>
                <a:cs typeface="+mn-cs"/>
              </a:rPr>
              <a:t>treninger</a:t>
            </a:r>
            <a:r>
              <a:rPr lang="en-US" sz="1300" kern="1200" dirty="0">
                <a:solidFill>
                  <a:schemeClr val="tx1"/>
                </a:solidFill>
                <a:latin typeface="+mn-lt"/>
                <a:ea typeface="+mn-ea"/>
                <a:cs typeface="+mn-cs"/>
              </a:rPr>
              <a:t> per uke </a:t>
            </a:r>
            <a:r>
              <a:rPr lang="en-US" sz="1300" kern="1200" dirty="0" err="1">
                <a:solidFill>
                  <a:schemeClr val="tx1"/>
                </a:solidFill>
                <a:latin typeface="+mn-lt"/>
                <a:ea typeface="+mn-ea"/>
                <a:cs typeface="+mn-cs"/>
              </a:rPr>
              <a:t>i</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håndballhall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spesielt</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interesserte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spillere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skal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få</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mulighet</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til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flere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treninger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gjennom</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hospitering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eller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tilleggstrening</a:t>
            </a:r>
            <a:r>
              <a:rPr lang="en-US" sz="1300" kern="1200" dirty="0">
                <a:solidFill>
                  <a:schemeClr val="tx1"/>
                </a:solidFill>
                <a:latin typeface="+mn-lt"/>
                <a:ea typeface="+mn-ea"/>
                <a:cs typeface="+mn-cs"/>
              </a:rPr>
              <a:t>.</a:t>
            </a:r>
          </a:p>
          <a:p>
            <a:pPr marL="285750" indent="-228600">
              <a:lnSpc>
                <a:spcPct val="90000"/>
              </a:lnSpc>
              <a:spcAft>
                <a:spcPts val="600"/>
              </a:spcAft>
              <a:buFont typeface="Arial" panose="020B0604020202020204" pitchFamily="34" charset="0"/>
              <a:buChar char="•"/>
            </a:pPr>
            <a:r>
              <a:rPr lang="en-US" sz="1300" kern="1200" dirty="0" err="1">
                <a:solidFill>
                  <a:schemeClr val="tx1"/>
                </a:solidFill>
                <a:latin typeface="+mn-lt"/>
                <a:ea typeface="+mn-ea"/>
                <a:cs typeface="+mn-cs"/>
              </a:rPr>
              <a:t>Spilleren</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bør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gjennomføre</a:t>
            </a:r>
            <a:r>
              <a:rPr lang="en-US" sz="1300" kern="1200" dirty="0">
                <a:solidFill>
                  <a:schemeClr val="tx1"/>
                </a:solidFill>
                <a:latin typeface="+mn-lt"/>
                <a:ea typeface="+mn-ea"/>
                <a:cs typeface="+mn-cs"/>
              </a:rPr>
              <a:t> 3-4 </a:t>
            </a:r>
            <a:r>
              <a:rPr lang="en-US" sz="1300" kern="1200" dirty="0" err="1">
                <a:solidFill>
                  <a:schemeClr val="tx1"/>
                </a:solidFill>
                <a:latin typeface="+mn-lt"/>
                <a:ea typeface="+mn-ea"/>
                <a:cs typeface="+mn-cs"/>
              </a:rPr>
              <a:t>treninger</a:t>
            </a:r>
            <a:r>
              <a:rPr lang="en-US" sz="1300" kern="1200" dirty="0">
                <a:solidFill>
                  <a:schemeClr val="tx1"/>
                </a:solidFill>
                <a:latin typeface="+mn-lt"/>
                <a:ea typeface="+mn-ea"/>
                <a:cs typeface="+mn-cs"/>
              </a:rPr>
              <a:t> pr. uke </a:t>
            </a:r>
            <a:r>
              <a:rPr lang="en-US" sz="1300" kern="1200" dirty="0" err="1">
                <a:solidFill>
                  <a:schemeClr val="tx1"/>
                </a:solidFill>
                <a:latin typeface="+mn-lt"/>
                <a:ea typeface="+mn-ea"/>
                <a:cs typeface="+mn-cs"/>
              </a:rPr>
              <a:t>utenom</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skolen</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gjerne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innenfor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flere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idretter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eller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aktiviteter</a:t>
            </a:r>
            <a:r>
              <a:rPr lang="en-US" sz="1300" kern="1200" dirty="0">
                <a:solidFill>
                  <a:schemeClr val="tx1"/>
                </a:solidFill>
                <a:latin typeface="+mn-lt"/>
                <a:ea typeface="+mn-ea"/>
                <a:cs typeface="+mn-cs"/>
              </a:rPr>
              <a:t>. </a:t>
            </a:r>
          </a:p>
          <a:p>
            <a:pPr marL="285750" indent="-228600">
              <a:lnSpc>
                <a:spcPct val="90000"/>
              </a:lnSpc>
              <a:spcAft>
                <a:spcPts val="600"/>
              </a:spcAft>
              <a:buFont typeface="Arial" panose="020B0604020202020204" pitchFamily="34" charset="0"/>
              <a:buChar char="•"/>
            </a:pPr>
            <a:r>
              <a:rPr lang="en-US" sz="1300" kern="1200" dirty="0" err="1">
                <a:solidFill>
                  <a:schemeClr val="tx1"/>
                </a:solidFill>
                <a:latin typeface="+mn-lt"/>
                <a:ea typeface="+mn-ea"/>
                <a:cs typeface="+mn-cs"/>
              </a:rPr>
              <a:t>Treningsgruppene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skal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ikke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overstige</a:t>
            </a:r>
            <a:r>
              <a:rPr lang="en-US" sz="1300" kern="1200" dirty="0">
                <a:solidFill>
                  <a:schemeClr val="tx1"/>
                </a:solidFill>
                <a:latin typeface="+mn-lt"/>
                <a:ea typeface="+mn-ea"/>
                <a:cs typeface="+mn-cs"/>
              </a:rPr>
              <a:t> 25 </a:t>
            </a:r>
            <a:r>
              <a:rPr lang="en-US" sz="1300" kern="1200" dirty="0" err="1">
                <a:solidFill>
                  <a:schemeClr val="tx1"/>
                </a:solidFill>
                <a:latin typeface="+mn-lt"/>
                <a:ea typeface="+mn-ea"/>
                <a:cs typeface="+mn-cs"/>
              </a:rPr>
              <a:t>spillere</a:t>
            </a:r>
            <a:r>
              <a:rPr lang="en-US" sz="1300" kern="1200" dirty="0">
                <a:solidFill>
                  <a:schemeClr val="tx1"/>
                </a:solidFill>
                <a:latin typeface="+mn-lt"/>
                <a:ea typeface="+mn-ea"/>
                <a:cs typeface="+mn-cs"/>
              </a:rPr>
              <a:t>. </a:t>
            </a:r>
          </a:p>
          <a:p>
            <a:pPr marL="285750" indent="-228600">
              <a:lnSpc>
                <a:spcPct val="90000"/>
              </a:lnSpc>
              <a:spcAft>
                <a:spcPts val="600"/>
              </a:spcAft>
              <a:buFont typeface="Arial" panose="020B0604020202020204" pitchFamily="34" charset="0"/>
              <a:buChar char="•"/>
            </a:pPr>
            <a:r>
              <a:rPr lang="en-US" sz="1300" kern="1200" dirty="0" err="1">
                <a:solidFill>
                  <a:schemeClr val="tx1"/>
                </a:solidFill>
                <a:latin typeface="+mn-lt"/>
                <a:ea typeface="+mn-ea"/>
                <a:cs typeface="+mn-cs"/>
              </a:rPr>
              <a:t>Spillerne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bør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få</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mulighet</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til</a:t>
            </a:r>
            <a:r>
              <a:rPr lang="en-US" sz="1300" kern="1200" dirty="0">
                <a:solidFill>
                  <a:schemeClr val="tx1"/>
                </a:solidFill>
                <a:latin typeface="+mn-lt"/>
                <a:ea typeface="+mn-ea"/>
                <a:cs typeface="+mn-cs"/>
              </a:rPr>
              <a:t> å </a:t>
            </a:r>
            <a:r>
              <a:rPr lang="en-US" sz="1300" kern="1200" dirty="0" err="1">
                <a:solidFill>
                  <a:schemeClr val="tx1"/>
                </a:solidFill>
                <a:latin typeface="+mn-lt"/>
                <a:ea typeface="+mn-ea"/>
                <a:cs typeface="+mn-cs"/>
              </a:rPr>
              <a:t>spesialisere</a:t>
            </a:r>
            <a:r>
              <a:rPr lang="en-US" sz="1300" kern="1200" dirty="0">
                <a:solidFill>
                  <a:schemeClr val="tx1"/>
                </a:solidFill>
                <a:latin typeface="+mn-lt"/>
                <a:ea typeface="+mn-ea"/>
                <a:cs typeface="+mn-cs"/>
              </a:rPr>
              <a:t> seg </a:t>
            </a:r>
            <a:r>
              <a:rPr lang="en-US" sz="1300" kern="1200" dirty="0" err="1">
                <a:solidFill>
                  <a:schemeClr val="tx1"/>
                </a:solidFill>
                <a:latin typeface="+mn-lt"/>
                <a:ea typeface="+mn-ea"/>
                <a:cs typeface="+mn-cs"/>
              </a:rPr>
              <a:t>på</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en</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til</a:t>
            </a:r>
            <a:r>
              <a:rPr lang="en-US" sz="1300" kern="1200" dirty="0">
                <a:solidFill>
                  <a:schemeClr val="tx1"/>
                </a:solidFill>
                <a:latin typeface="+mn-lt"/>
                <a:ea typeface="+mn-ea"/>
                <a:cs typeface="+mn-cs"/>
              </a:rPr>
              <a:t> to </a:t>
            </a:r>
            <a:r>
              <a:rPr lang="en-US" sz="1300" kern="1200" dirty="0" err="1">
                <a:solidFill>
                  <a:schemeClr val="tx1"/>
                </a:solidFill>
                <a:latin typeface="+mn-lt"/>
                <a:ea typeface="+mn-ea"/>
                <a:cs typeface="+mn-cs"/>
              </a:rPr>
              <a:t>favorittplasser</a:t>
            </a:r>
            <a:r>
              <a:rPr lang="en-US" sz="1300" kern="1200" dirty="0">
                <a:solidFill>
                  <a:schemeClr val="tx1"/>
                </a:solidFill>
                <a:latin typeface="+mn-lt"/>
                <a:ea typeface="+mn-ea"/>
                <a:cs typeface="+mn-cs"/>
              </a:rPr>
              <a:t>, men </a:t>
            </a:r>
            <a:r>
              <a:rPr lang="en-US" sz="1300" kern="1200" dirty="0" err="1">
                <a:solidFill>
                  <a:schemeClr val="tx1"/>
                </a:solidFill>
                <a:latin typeface="+mn-lt"/>
                <a:ea typeface="+mn-ea"/>
                <a:cs typeface="+mn-cs"/>
              </a:rPr>
              <a:t>spillere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skal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få</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prøve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andre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plasser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hvis</a:t>
            </a:r>
            <a:r>
              <a:rPr lang="en-US" sz="1300" kern="1200" dirty="0">
                <a:solidFill>
                  <a:schemeClr val="tx1"/>
                </a:solidFill>
                <a:latin typeface="+mn-lt"/>
                <a:ea typeface="+mn-ea"/>
                <a:cs typeface="+mn-cs"/>
              </a:rPr>
              <a:t> de </a:t>
            </a:r>
            <a:r>
              <a:rPr lang="en-US" sz="1300" kern="1200" dirty="0" err="1">
                <a:solidFill>
                  <a:schemeClr val="tx1"/>
                </a:solidFill>
                <a:latin typeface="+mn-lt"/>
                <a:ea typeface="+mn-ea"/>
                <a:cs typeface="+mn-cs"/>
              </a:rPr>
              <a:t>ønsker</a:t>
            </a:r>
            <a:r>
              <a:rPr lang="en-US" sz="1300" kern="1200" dirty="0">
                <a:solidFill>
                  <a:schemeClr val="tx1"/>
                </a:solidFill>
                <a:latin typeface="+mn-lt"/>
                <a:ea typeface="+mn-ea"/>
                <a:cs typeface="+mn-cs"/>
              </a:rPr>
              <a:t>. </a:t>
            </a:r>
          </a:p>
          <a:p>
            <a:pPr marL="285750" indent="-228600">
              <a:lnSpc>
                <a:spcPct val="90000"/>
              </a:lnSpc>
              <a:spcAft>
                <a:spcPts val="600"/>
              </a:spcAft>
              <a:buFont typeface="Arial" panose="020B0604020202020204" pitchFamily="34" charset="0"/>
              <a:buChar char="•"/>
            </a:pPr>
            <a:r>
              <a:rPr lang="en-US" sz="1300" kern="1200" dirty="0" err="1">
                <a:solidFill>
                  <a:schemeClr val="tx1"/>
                </a:solidFill>
                <a:latin typeface="+mn-lt"/>
                <a:ea typeface="+mn-ea"/>
                <a:cs typeface="+mn-cs"/>
              </a:rPr>
              <a:t>Spillere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som</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ønsker</a:t>
            </a:r>
            <a:r>
              <a:rPr lang="en-US" sz="1300" kern="1200" dirty="0">
                <a:solidFill>
                  <a:schemeClr val="tx1"/>
                </a:solidFill>
                <a:latin typeface="+mn-lt"/>
                <a:ea typeface="+mn-ea"/>
                <a:cs typeface="+mn-cs"/>
              </a:rPr>
              <a:t> det </a:t>
            </a:r>
            <a:r>
              <a:rPr lang="en-US" sz="1300" kern="1200" dirty="0" err="1">
                <a:solidFill>
                  <a:schemeClr val="tx1"/>
                </a:solidFill>
                <a:latin typeface="+mn-lt"/>
                <a:ea typeface="+mn-ea"/>
                <a:cs typeface="+mn-cs"/>
              </a:rPr>
              <a:t>skal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få</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tilbud</a:t>
            </a:r>
            <a:r>
              <a:rPr lang="en-US" sz="1300" kern="1200" dirty="0">
                <a:solidFill>
                  <a:schemeClr val="tx1"/>
                </a:solidFill>
                <a:latin typeface="+mn-lt"/>
                <a:ea typeface="+mn-ea"/>
                <a:cs typeface="+mn-cs"/>
              </a:rPr>
              <a:t> om å </a:t>
            </a:r>
            <a:r>
              <a:rPr lang="en-US" sz="1300" kern="1200" dirty="0" err="1">
                <a:solidFill>
                  <a:schemeClr val="tx1"/>
                </a:solidFill>
                <a:latin typeface="+mn-lt"/>
                <a:ea typeface="+mn-ea"/>
                <a:cs typeface="+mn-cs"/>
              </a:rPr>
              <a:t>spesialisere</a:t>
            </a:r>
            <a:r>
              <a:rPr lang="en-US" sz="1300" kern="1200" dirty="0">
                <a:solidFill>
                  <a:schemeClr val="tx1"/>
                </a:solidFill>
                <a:latin typeface="+mn-lt"/>
                <a:ea typeface="+mn-ea"/>
                <a:cs typeface="+mn-cs"/>
              </a:rPr>
              <a:t> seg </a:t>
            </a:r>
            <a:r>
              <a:rPr lang="en-US" sz="1300" kern="1200" dirty="0" err="1">
                <a:solidFill>
                  <a:schemeClr val="tx1"/>
                </a:solidFill>
                <a:latin typeface="+mn-lt"/>
                <a:ea typeface="+mn-ea"/>
                <a:cs typeface="+mn-cs"/>
              </a:rPr>
              <a:t>som</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målvakt</a:t>
            </a:r>
            <a:r>
              <a:rPr lang="en-US" sz="1300" kern="1200" dirty="0">
                <a:solidFill>
                  <a:schemeClr val="tx1"/>
                </a:solidFill>
                <a:latin typeface="+mn-lt"/>
                <a:ea typeface="+mn-ea"/>
                <a:cs typeface="+mn-cs"/>
              </a:rPr>
              <a:t>. </a:t>
            </a:r>
          </a:p>
          <a:p>
            <a:pPr marL="285750" indent="-228600">
              <a:lnSpc>
                <a:spcPct val="90000"/>
              </a:lnSpc>
              <a:spcAft>
                <a:spcPts val="600"/>
              </a:spcAft>
              <a:buFont typeface="Arial" panose="020B0604020202020204" pitchFamily="34" charset="0"/>
              <a:buChar char="•"/>
            </a:pPr>
            <a:r>
              <a:rPr lang="en-US" sz="1300" kern="1200" dirty="0">
                <a:solidFill>
                  <a:schemeClr val="tx1"/>
                </a:solidFill>
                <a:latin typeface="+mn-lt"/>
                <a:ea typeface="+mn-ea"/>
                <a:cs typeface="+mn-cs"/>
              </a:rPr>
              <a:t>Vis </a:t>
            </a:r>
            <a:r>
              <a:rPr lang="en-US" sz="1300" kern="1200" dirty="0" err="1">
                <a:solidFill>
                  <a:schemeClr val="tx1"/>
                </a:solidFill>
                <a:latin typeface="+mn-lt"/>
                <a:ea typeface="+mn-ea"/>
                <a:cs typeface="+mn-cs"/>
              </a:rPr>
              <a:t>øvelser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oppmuntre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spillerne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til</a:t>
            </a:r>
            <a:r>
              <a:rPr lang="en-US" sz="1300" kern="1200" dirty="0">
                <a:solidFill>
                  <a:schemeClr val="tx1"/>
                </a:solidFill>
                <a:latin typeface="+mn-lt"/>
                <a:ea typeface="+mn-ea"/>
                <a:cs typeface="+mn-cs"/>
              </a:rPr>
              <a:t> å </a:t>
            </a:r>
            <a:r>
              <a:rPr lang="en-US" sz="1300" kern="1200" dirty="0" err="1">
                <a:solidFill>
                  <a:schemeClr val="tx1"/>
                </a:solidFill>
                <a:latin typeface="+mn-lt"/>
                <a:ea typeface="+mn-ea"/>
                <a:cs typeface="+mn-cs"/>
              </a:rPr>
              <a:t>øve</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hjemme</a:t>
            </a:r>
            <a:r>
              <a:rPr lang="en-US" sz="1300" kern="1200" dirty="0">
                <a:solidFill>
                  <a:schemeClr val="tx1"/>
                </a:solidFill>
                <a:latin typeface="+mn-lt"/>
                <a:ea typeface="+mn-ea"/>
                <a:cs typeface="+mn-cs"/>
              </a:rPr>
              <a:t> – </a:t>
            </a:r>
            <a:r>
              <a:rPr lang="en-US" sz="1300" kern="1200" dirty="0" err="1">
                <a:solidFill>
                  <a:schemeClr val="tx1"/>
                </a:solidFill>
                <a:latin typeface="+mn-lt"/>
                <a:ea typeface="+mn-ea"/>
                <a:cs typeface="+mn-cs"/>
              </a:rPr>
              <a:t>antall</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repetisjoner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avgjør</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mestring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og</a:t>
            </a:r>
            <a:r>
              <a:rPr lang="en-US" sz="1300" kern="1200" dirty="0">
                <a:solidFill>
                  <a:schemeClr val="tx1"/>
                </a:solidFill>
                <a:latin typeface="+mn-lt"/>
                <a:ea typeface="+mn-ea"/>
                <a:cs typeface="+mn-cs"/>
              </a:rPr>
              <a:t> </a:t>
            </a:r>
            <a:r>
              <a:rPr lang="en-US" sz="1300" kern="1200" dirty="0" err="1">
                <a:solidFill>
                  <a:schemeClr val="tx1"/>
                </a:solidFill>
                <a:latin typeface="+mn-lt"/>
                <a:ea typeface="+mn-ea"/>
                <a:cs typeface="+mn-cs"/>
              </a:rPr>
              <a:t>utvikling</a:t>
            </a:r>
            <a:endParaRPr lang="en-US" sz="1300" kern="1200" dirty="0">
              <a:solidFill>
                <a:schemeClr val="tx1"/>
              </a:solidFill>
              <a:latin typeface="+mn-lt"/>
              <a:ea typeface="+mn-ea"/>
              <a:cs typeface="+mn-cs"/>
            </a:endParaRPr>
          </a:p>
        </p:txBody>
      </p:sp>
      <p:sp>
        <p:nvSpPr>
          <p:cNvPr id="4" name="object 2">
            <a:extLst>
              <a:ext uri="{FF2B5EF4-FFF2-40B4-BE49-F238E27FC236}">
                <a16:creationId xmlns:a16="http://schemas.microsoft.com/office/drawing/2014/main" id="{48E30FD4-B259-48C1-98C2-FB21AF01870A}"/>
              </a:ext>
            </a:extLst>
          </p:cNvPr>
          <p:cNvSpPr/>
          <p:nvPr/>
        </p:nvSpPr>
        <p:spPr>
          <a:xfrm>
            <a:off x="8229600" y="356616"/>
            <a:ext cx="1687067" cy="1271015"/>
          </a:xfrm>
          <a:prstGeom prst="rect">
            <a:avLst/>
          </a:prstGeom>
          <a:blipFill>
            <a:blip r:embed="rId8"/>
            <a:stretch>
              <a:fillRect/>
            </a:stretch>
          </a:blipFill>
          <a:ln w="12700">
            <a:miter lim="400000"/>
          </a:ln>
        </p:spPr>
        <p:txBody>
          <a:bodyPr lIns="45719" rIns="45719"/>
          <a:lstStyle/>
          <a:p>
            <a:endParaRPr/>
          </a:p>
        </p:txBody>
      </p:sp>
    </p:spTree>
    <p:extLst>
      <p:ext uri="{BB962C8B-B14F-4D97-AF65-F5344CB8AC3E}">
        <p14:creationId xmlns:p14="http://schemas.microsoft.com/office/powerpoint/2010/main" val="37087306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86C5920-1CC8-4A82-9A46-7D3272037B58}"/>
              </a:ext>
            </a:extLst>
          </p:cNvPr>
          <p:cNvGraphicFramePr>
            <a:graphicFrameLocks noChangeAspect="1"/>
          </p:cNvGraphicFramePr>
          <p:nvPr>
            <p:custDataLst>
              <p:tags r:id="rId2"/>
            </p:custDataLst>
            <p:extLst>
              <p:ext uri="{D42A27DB-BD31-4B8C-83A1-F6EECF244321}">
                <p14:modId xmlns:p14="http://schemas.microsoft.com/office/powerpoint/2010/main" val="151191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4"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a:extLst>
              <a:ext uri="{FF2B5EF4-FFF2-40B4-BE49-F238E27FC236}">
                <a16:creationId xmlns:a16="http://schemas.microsoft.com/office/drawing/2014/main" id="{E74F2009-1E42-43FC-9D41-06D4E0375A71}"/>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en-US" sz="39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pic>
        <p:nvPicPr>
          <p:cNvPr id="6146" name="Picture 2" descr="https://www.handball.no/globalassets/logoer/nhf-isbjorn_640x360web.jpg">
            <a:extLst>
              <a:ext uri="{FF2B5EF4-FFF2-40B4-BE49-F238E27FC236}">
                <a16:creationId xmlns:a16="http://schemas.microsoft.com/office/drawing/2014/main" id="{50B74B62-F5C5-42D1-B8CD-81D04B5A49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0398" b="-1"/>
          <a:stretch/>
        </p:blipFill>
        <p:spPr bwMode="auto">
          <a:xfrm>
            <a:off x="20" y="10"/>
            <a:ext cx="10693380" cy="755649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5475" y="353888"/>
            <a:ext cx="5030590" cy="649733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alibri"/>
            </a:endParaRPr>
          </a:p>
        </p:txBody>
      </p:sp>
      <p:sp>
        <p:nvSpPr>
          <p:cNvPr id="2" name="Title 1">
            <a:extLst>
              <a:ext uri="{FF2B5EF4-FFF2-40B4-BE49-F238E27FC236}">
                <a16:creationId xmlns:a16="http://schemas.microsoft.com/office/drawing/2014/main" id="{726B2A71-0BF3-4295-BCCE-C15C8A0B7CDF}"/>
              </a:ext>
            </a:extLst>
          </p:cNvPr>
          <p:cNvSpPr>
            <a:spLocks noGrp="1"/>
          </p:cNvSpPr>
          <p:nvPr>
            <p:ph type="title"/>
          </p:nvPr>
        </p:nvSpPr>
        <p:spPr>
          <a:xfrm>
            <a:off x="521693" y="705474"/>
            <a:ext cx="5852980" cy="1481964"/>
          </a:xfrm>
        </p:spPr>
        <p:txBody>
          <a:bodyPr vert="horz" lIns="91440" tIns="45720" rIns="91440" bIns="45720" rtlCol="0" anchor="ctr">
            <a:normAutofit/>
          </a:bodyPr>
          <a:lstStyle/>
          <a:p>
            <a:pPr>
              <a:lnSpc>
                <a:spcPct val="90000"/>
              </a:lnSpc>
              <a:spcBef>
                <a:spcPct val="0"/>
              </a:spcBef>
            </a:pPr>
            <a:r>
              <a:rPr lang="en-US" sz="3900" kern="1200" dirty="0" err="1">
                <a:solidFill>
                  <a:schemeClr val="tx1"/>
                </a:solidFill>
              </a:rPr>
              <a:t>Sportsplan</a:t>
            </a:r>
            <a:r>
              <a:rPr lang="en-US" sz="3900" kern="1200" dirty="0">
                <a:solidFill>
                  <a:schemeClr val="tx1"/>
                </a:solidFill>
              </a:rPr>
              <a:t> </a:t>
            </a:r>
            <a:r>
              <a:rPr lang="en-US" sz="3900" kern="1200" dirty="0" err="1">
                <a:solidFill>
                  <a:schemeClr val="tx1"/>
                </a:solidFill>
              </a:rPr>
              <a:t>Nordstrand</a:t>
            </a:r>
            <a:r>
              <a:rPr lang="en-US" sz="3900" kern="1200" dirty="0">
                <a:solidFill>
                  <a:schemeClr val="tx1"/>
                </a:solidFill>
              </a:rPr>
              <a:t> </a:t>
            </a:r>
            <a:r>
              <a:rPr lang="en-US" sz="3900" kern="1200" dirty="0" err="1">
                <a:solidFill>
                  <a:schemeClr val="tx1"/>
                </a:solidFill>
              </a:rPr>
              <a:t>Håndball</a:t>
            </a:r>
            <a:r>
              <a:rPr lang="en-US" sz="3900" kern="1200" dirty="0">
                <a:solidFill>
                  <a:schemeClr val="tx1"/>
                </a:solidFill>
              </a:rPr>
              <a:t> - </a:t>
            </a:r>
            <a:r>
              <a:rPr lang="en-US" sz="3900" kern="1200" dirty="0" err="1">
                <a:solidFill>
                  <a:schemeClr val="tx1"/>
                </a:solidFill>
              </a:rPr>
              <a:t>Ferdigheter</a:t>
            </a:r>
            <a:endParaRPr lang="en-US" sz="3900" kern="1200" dirty="0">
              <a:solidFill>
                <a:schemeClr val="tx1"/>
              </a:solidFill>
            </a:endParaRPr>
          </a:p>
        </p:txBody>
      </p:sp>
      <p:sp>
        <p:nvSpPr>
          <p:cNvPr id="3" name="Text Placeholder 2">
            <a:extLst>
              <a:ext uri="{FF2B5EF4-FFF2-40B4-BE49-F238E27FC236}">
                <a16:creationId xmlns:a16="http://schemas.microsoft.com/office/drawing/2014/main" id="{AF35DDAE-8E46-4750-9AAB-8AF06318516D}"/>
              </a:ext>
            </a:extLst>
          </p:cNvPr>
          <p:cNvSpPr>
            <a:spLocks noGrp="1"/>
          </p:cNvSpPr>
          <p:nvPr>
            <p:ph type="body" sz="half" idx="1"/>
          </p:nvPr>
        </p:nvSpPr>
        <p:spPr>
          <a:xfrm>
            <a:off x="521082" y="1985554"/>
            <a:ext cx="4712769" cy="5425439"/>
          </a:xfrm>
        </p:spPr>
        <p:txBody>
          <a:bodyPr vert="horz" lIns="91440" tIns="45720" rIns="91440" bIns="45720" rtlCol="0">
            <a:normAutofit/>
          </a:bodyPr>
          <a:lstStyle/>
          <a:p>
            <a:pPr>
              <a:buFont typeface="Arial" panose="020B0604020202020204" pitchFamily="34" charset="0"/>
              <a:buChar char="•"/>
            </a:pPr>
            <a:r>
              <a:rPr lang="nb-NO" sz="1400" dirty="0">
                <a:solidFill>
                  <a:srgbClr val="333333"/>
                </a:solidFill>
                <a:latin typeface="+mn-lt"/>
              </a:rPr>
              <a:t>Skal kunne utføre kast og mottak i stor fart.</a:t>
            </a:r>
          </a:p>
          <a:p>
            <a:pPr>
              <a:buFont typeface="Arial" panose="020B0604020202020204" pitchFamily="34" charset="0"/>
              <a:buChar char="•"/>
            </a:pPr>
            <a:r>
              <a:rPr lang="nb-NO" sz="1400" dirty="0">
                <a:solidFill>
                  <a:srgbClr val="333333"/>
                </a:solidFill>
                <a:latin typeface="+mn-lt"/>
              </a:rPr>
              <a:t>Skal kunne utføre grunnskudd og hoppskudd fra alle posisjoner.</a:t>
            </a:r>
          </a:p>
          <a:p>
            <a:pPr>
              <a:buFont typeface="Arial" panose="020B0604020202020204" pitchFamily="34" charset="0"/>
              <a:buChar char="•"/>
            </a:pPr>
            <a:r>
              <a:rPr lang="nb-NO" sz="1400" dirty="0">
                <a:solidFill>
                  <a:srgbClr val="333333"/>
                </a:solidFill>
                <a:latin typeface="+mn-lt"/>
              </a:rPr>
              <a:t>Skal kunne bevege seg og arbeide individuelt i grunnposisjon i forsvar, samt kollektivt i grunnformasjonene 6-0 og 5-1 og 3-2-1</a:t>
            </a:r>
          </a:p>
          <a:p>
            <a:pPr>
              <a:buFont typeface="Arial" panose="020B0604020202020204" pitchFamily="34" charset="0"/>
              <a:buChar char="•"/>
            </a:pPr>
            <a:r>
              <a:rPr lang="nb-NO" sz="1400" dirty="0">
                <a:solidFill>
                  <a:srgbClr val="333333"/>
                </a:solidFill>
                <a:latin typeface="+mn-lt"/>
              </a:rPr>
              <a:t>Skal kunne </a:t>
            </a:r>
            <a:r>
              <a:rPr lang="nb-NO" sz="1400" kern="1200" dirty="0">
                <a:solidFill>
                  <a:schemeClr val="tx1"/>
                </a:solidFill>
                <a:latin typeface="+mn-lt"/>
              </a:rPr>
              <a:t>beherske</a:t>
            </a:r>
            <a:r>
              <a:rPr lang="nb-NO" sz="1400" dirty="0">
                <a:solidFill>
                  <a:srgbClr val="333333"/>
                </a:solidFill>
                <a:latin typeface="+mn-lt"/>
              </a:rPr>
              <a:t> alle grunnleggende posisjoner og bevegelser i angrepsspillet. Rulle, plassbytte, </a:t>
            </a:r>
            <a:r>
              <a:rPr lang="nb-NO" sz="1400" dirty="0" err="1">
                <a:solidFill>
                  <a:srgbClr val="333333"/>
                </a:solidFill>
                <a:latin typeface="+mn-lt"/>
              </a:rPr>
              <a:t>vingovergang</a:t>
            </a:r>
            <a:r>
              <a:rPr lang="nb-NO" sz="1400" dirty="0">
                <a:solidFill>
                  <a:srgbClr val="333333"/>
                </a:solidFill>
                <a:latin typeface="+mn-lt"/>
              </a:rPr>
              <a:t> og rundgang.</a:t>
            </a:r>
          </a:p>
          <a:p>
            <a:pPr>
              <a:buFont typeface="Arial" panose="020B0604020202020204" pitchFamily="34" charset="0"/>
              <a:buChar char="•"/>
            </a:pPr>
            <a:r>
              <a:rPr lang="nb-NO" sz="1400" dirty="0">
                <a:solidFill>
                  <a:srgbClr val="333333"/>
                </a:solidFill>
                <a:latin typeface="+mn-lt"/>
              </a:rPr>
              <a:t>Skal kunne grunnleggende håndballregler som grep; skritt; tramp osv.</a:t>
            </a:r>
          </a:p>
          <a:p>
            <a:pPr>
              <a:buFont typeface="Arial" panose="020B0604020202020204" pitchFamily="34" charset="0"/>
              <a:buChar char="•"/>
            </a:pPr>
            <a:r>
              <a:rPr lang="nb-NO" sz="1400" dirty="0">
                <a:solidFill>
                  <a:srgbClr val="333333"/>
                </a:solidFill>
                <a:latin typeface="+mn-lt"/>
              </a:rPr>
              <a:t>Vise interesse for håndball ved å se på håndball eller drive med håndballrelaterte aktiviteter på fritiden.</a:t>
            </a:r>
          </a:p>
          <a:p>
            <a:pPr>
              <a:buFont typeface="Arial" panose="020B0604020202020204" pitchFamily="34" charset="0"/>
              <a:buChar char="•"/>
            </a:pPr>
            <a:r>
              <a:rPr lang="nb-NO" sz="1400" dirty="0">
                <a:solidFill>
                  <a:srgbClr val="333333"/>
                </a:solidFill>
                <a:latin typeface="+mn-lt"/>
              </a:rPr>
              <a:t>Vise opptreden på og utenfor banen i henhold til klubbens målsettinger for «Fair Play», respekt og toleranse.</a:t>
            </a:r>
          </a:p>
          <a:p>
            <a:pPr indent="-228600">
              <a:lnSpc>
                <a:spcPct val="90000"/>
              </a:lnSpc>
              <a:spcAft>
                <a:spcPts val="600"/>
              </a:spcAft>
              <a:buFont typeface="Arial" panose="020B0604020202020204" pitchFamily="34" charset="0"/>
              <a:buChar char="•"/>
            </a:pPr>
            <a:endParaRPr lang="en-US" sz="800" kern="1200" dirty="0">
              <a:solidFill>
                <a:schemeClr val="tx1"/>
              </a:solidFill>
              <a:latin typeface="+mn-lt"/>
              <a:ea typeface="+mn-ea"/>
              <a:cs typeface="+mn-cs"/>
            </a:endParaRPr>
          </a:p>
        </p:txBody>
      </p:sp>
      <p:sp>
        <p:nvSpPr>
          <p:cNvPr id="4" name="object 2">
            <a:extLst>
              <a:ext uri="{FF2B5EF4-FFF2-40B4-BE49-F238E27FC236}">
                <a16:creationId xmlns:a16="http://schemas.microsoft.com/office/drawing/2014/main" id="{C491FDB4-D458-47A0-BF10-5060759D2FED}"/>
              </a:ext>
            </a:extLst>
          </p:cNvPr>
          <p:cNvSpPr/>
          <p:nvPr/>
        </p:nvSpPr>
        <p:spPr>
          <a:xfrm>
            <a:off x="8229600" y="356616"/>
            <a:ext cx="1687067" cy="1271015"/>
          </a:xfrm>
          <a:prstGeom prst="rect">
            <a:avLst/>
          </a:prstGeom>
          <a:blipFill>
            <a:blip r:embed="rId8"/>
            <a:stretch>
              <a:fillRect/>
            </a:stretch>
          </a:blip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40728592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5843AD6-5ADB-4CBE-B255-A9B252143184}"/>
              </a:ext>
            </a:extLst>
          </p:cNvPr>
          <p:cNvGraphicFramePr>
            <a:graphicFrameLocks noChangeAspect="1"/>
          </p:cNvGraphicFramePr>
          <p:nvPr>
            <p:custDataLst>
              <p:tags r:id="rId2"/>
            </p:custDataLst>
            <p:extLst>
              <p:ext uri="{D42A27DB-BD31-4B8C-83A1-F6EECF244321}">
                <p14:modId xmlns:p14="http://schemas.microsoft.com/office/powerpoint/2010/main" val="4202754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5"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A82F0846-A5B1-4C99-B7EC-201EB5236B6F}"/>
              </a:ext>
            </a:extLst>
          </p:cNvPr>
          <p:cNvSpPr/>
          <p:nvPr>
            <p:custDataLst>
              <p:tags r:id="rId3"/>
            </p:custDataLst>
          </p:nvPr>
        </p:nvSpPr>
        <p:spPr>
          <a:xfrm>
            <a:off x="0" y="-105290"/>
            <a:ext cx="92396"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endParaRPr kumimoji="0" lang="en-US" sz="3200" u="none" strike="noStrike" cap="none" spc="0" normalizeH="0" dirty="0">
              <a:ln>
                <a:noFill/>
              </a:ln>
              <a:solidFill>
                <a:srgbClr val="000000"/>
              </a:solidFill>
              <a:effectLst/>
              <a:uFillTx/>
              <a:latin typeface="Calibri" panose="020F0502020204030204" pitchFamily="34" charset="0"/>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976AF024-6651-4008-8615-C89965AC2D0E}"/>
              </a:ext>
            </a:extLst>
          </p:cNvPr>
          <p:cNvSpPr>
            <a:spLocks noGrp="1"/>
          </p:cNvSpPr>
          <p:nvPr>
            <p:ph type="title"/>
          </p:nvPr>
        </p:nvSpPr>
        <p:spPr/>
        <p:txBody>
          <a:bodyPr/>
          <a:lstStyle/>
          <a:p>
            <a:r>
              <a:rPr lang="en-US" dirty="0"/>
              <a:t>Denne </a:t>
            </a:r>
            <a:r>
              <a:rPr lang="en-US" dirty="0" err="1"/>
              <a:t>sesongen</a:t>
            </a:r>
            <a:endParaRPr lang="en-US" dirty="0"/>
          </a:p>
        </p:txBody>
      </p:sp>
      <p:sp>
        <p:nvSpPr>
          <p:cNvPr id="4" name="TextBox 81">
            <a:extLst>
              <a:ext uri="{FF2B5EF4-FFF2-40B4-BE49-F238E27FC236}">
                <a16:creationId xmlns:a16="http://schemas.microsoft.com/office/drawing/2014/main" id="{818442DF-9E52-44AE-8391-B10166EFD227}"/>
              </a:ext>
            </a:extLst>
          </p:cNvPr>
          <p:cNvSpPr txBox="1">
            <a:spLocks noGrp="1"/>
          </p:cNvSpPr>
          <p:nvPr>
            <p:ph type="body" sz="half" idx="1"/>
          </p:nvPr>
        </p:nvSpPr>
        <p:spPr>
          <a:xfrm>
            <a:off x="5429666" y="3735583"/>
            <a:ext cx="4251362" cy="2800767"/>
          </a:xfrm>
          <a:prstGeom prst="rect">
            <a:avLst/>
          </a:prstGeom>
          <a:solidFill>
            <a:srgbClr val="C6D9F1"/>
          </a:solidFill>
          <a:ln>
            <a:solidFill>
              <a:srgbClr val="0070C0"/>
            </a:solidFill>
          </a:ln>
          <a:extLst>
            <a:ext uri="{C572A759-6A51-4108-AA02-DFA0A04FC94B}">
              <ma14:wrappingTextBoxFlag xmlns:ma14="http://schemas.microsoft.com/office/mac/drawingml/2011/main" xmlns="" val="1"/>
            </a:ext>
          </a:extLst>
        </p:spPr>
        <p:txBody>
          <a:bodyPr wrap="square" lIns="45719" rIns="45719">
            <a:spAutoFit/>
          </a:bodyPr>
          <a:lstStyle/>
          <a:p>
            <a:r>
              <a:rPr lang="nb-NO" sz="2000" b="1" dirty="0"/>
              <a:t>	Inndeling</a:t>
            </a:r>
            <a:r>
              <a:rPr sz="2000" b="1" dirty="0"/>
              <a:t>:</a:t>
            </a:r>
          </a:p>
          <a:p>
            <a:pPr marL="285750" indent="-285750">
              <a:buFont typeface="Arial" charset="0"/>
              <a:buChar char="•"/>
            </a:pPr>
            <a:r>
              <a:rPr lang="nb-NO" dirty="0"/>
              <a:t>Mandager: Forsvar. Individuelle øvelser og samhandling </a:t>
            </a:r>
          </a:p>
          <a:p>
            <a:pPr marL="285750" indent="-285750">
              <a:buFont typeface="Arial" charset="0"/>
              <a:buChar char="•"/>
            </a:pPr>
            <a:r>
              <a:rPr lang="nb-NO" dirty="0"/>
              <a:t>Onsdager: Kjernemuskulatur, kondisjon</a:t>
            </a:r>
          </a:p>
          <a:p>
            <a:pPr marL="285750" indent="-285750">
              <a:buFont typeface="Arial" charset="0"/>
              <a:buChar char="•"/>
            </a:pPr>
            <a:r>
              <a:rPr lang="nb-NO" dirty="0"/>
              <a:t>Torsdager: </a:t>
            </a:r>
            <a:r>
              <a:rPr lang="nb-NO" dirty="0" err="1"/>
              <a:t>Spilltrening</a:t>
            </a:r>
            <a:r>
              <a:rPr lang="nb-NO" dirty="0"/>
              <a:t>/skudd/teknikk</a:t>
            </a:r>
          </a:p>
          <a:p>
            <a:pPr marL="285750" indent="-285750">
              <a:buFont typeface="Arial" charset="0"/>
              <a:buChar char="•"/>
            </a:pPr>
            <a:r>
              <a:rPr lang="nb-NO" dirty="0"/>
              <a:t>Lørdager: Overgangsfaser/Omstilling</a:t>
            </a:r>
          </a:p>
          <a:p>
            <a:pPr marL="285750" indent="-285750">
              <a:buFont typeface="Arial" charset="0"/>
              <a:buChar char="•"/>
            </a:pPr>
            <a:r>
              <a:rPr lang="nb-NO" dirty="0"/>
              <a:t>Hospitering nivå 1-spillere rullerer på trening med G06. Vi avgir spillere ved behov på deres kamper.</a:t>
            </a:r>
          </a:p>
          <a:p>
            <a:pPr marL="285750" indent="-285750">
              <a:buFont typeface="Arial" charset="0"/>
              <a:buChar char="•"/>
            </a:pPr>
            <a:endParaRPr lang="nb-NO" dirty="0"/>
          </a:p>
        </p:txBody>
      </p:sp>
      <p:sp>
        <p:nvSpPr>
          <p:cNvPr id="5" name="TextBox 81">
            <a:extLst>
              <a:ext uri="{FF2B5EF4-FFF2-40B4-BE49-F238E27FC236}">
                <a16:creationId xmlns:a16="http://schemas.microsoft.com/office/drawing/2014/main" id="{4D2B30E4-C490-4684-B2D5-2DB127DE70A3}"/>
              </a:ext>
            </a:extLst>
          </p:cNvPr>
          <p:cNvSpPr txBox="1">
            <a:spLocks/>
          </p:cNvSpPr>
          <p:nvPr/>
        </p:nvSpPr>
        <p:spPr>
          <a:xfrm>
            <a:off x="1095337" y="3735583"/>
            <a:ext cx="4251362" cy="2800767"/>
          </a:xfrm>
          <a:prstGeom prst="rect">
            <a:avLst/>
          </a:prstGeom>
          <a:solidFill>
            <a:srgbClr val="C6D9F1"/>
          </a:solidFill>
          <a:ln w="12700">
            <a:solidFill>
              <a:srgbClr val="0070C0"/>
            </a:solidFill>
            <a:miter lim="400000"/>
          </a:ln>
          <a:extLst>
            <a:ext uri="{C572A759-6A51-4108-AA02-DFA0A04FC94B}">
              <ma14:wrappingTextBoxFlag xmlns:ma14="http://schemas.microsoft.com/office/mac/drawingml/2011/main" xmlns="" val="1"/>
            </a:ext>
          </a:extLst>
        </p:spPr>
        <p:txBody>
          <a:bodyPr wrap="square" lIns="45719" tIns="0" rIns="45719" bIns="0">
            <a:spAutoFit/>
          </a:bodyPr>
          <a:lst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9pPr>
          </a:lstStyle>
          <a:p>
            <a:pPr hangingPunct="1"/>
            <a:r>
              <a:rPr lang="nb-NO" sz="2000" b="1" dirty="0"/>
              <a:t>	Gjennomføring trening:</a:t>
            </a:r>
          </a:p>
          <a:p>
            <a:pPr marL="285750" indent="-285750" hangingPunct="1">
              <a:buFont typeface="Arial" charset="0"/>
              <a:buChar char="•"/>
            </a:pPr>
            <a:r>
              <a:rPr lang="nb-NO" dirty="0"/>
              <a:t>Fokus på holdninger </a:t>
            </a:r>
          </a:p>
          <a:p>
            <a:pPr marL="285750" indent="-285750" hangingPunct="1">
              <a:buFont typeface="Arial" charset="0"/>
              <a:buChar char="•"/>
            </a:pPr>
            <a:r>
              <a:rPr lang="nb-NO" dirty="0"/>
              <a:t>(Treningsiver - medspillere/motstandere)</a:t>
            </a:r>
          </a:p>
          <a:p>
            <a:pPr marL="285750" indent="-285750" hangingPunct="1">
              <a:buFont typeface="Arial" charset="0"/>
              <a:buChar char="•"/>
            </a:pPr>
            <a:r>
              <a:rPr lang="nb-NO" dirty="0"/>
              <a:t>Fokus på tekniske ferdigheter</a:t>
            </a:r>
          </a:p>
          <a:p>
            <a:pPr marL="285750" indent="-285750" hangingPunct="1">
              <a:buFont typeface="Arial" charset="0"/>
              <a:buChar char="•"/>
            </a:pPr>
            <a:r>
              <a:rPr lang="nb-NO" dirty="0"/>
              <a:t>Fokus på samspill</a:t>
            </a:r>
          </a:p>
          <a:p>
            <a:pPr marL="285750" indent="-285750" hangingPunct="1">
              <a:buFont typeface="Arial" charset="0"/>
              <a:buChar char="•"/>
            </a:pPr>
            <a:r>
              <a:rPr lang="nb-NO" dirty="0"/>
              <a:t>Fokus på forsvar</a:t>
            </a:r>
          </a:p>
          <a:p>
            <a:pPr marL="285750" indent="-285750" hangingPunct="1">
              <a:buFont typeface="Arial" charset="0"/>
              <a:buChar char="•"/>
            </a:pPr>
            <a:r>
              <a:rPr lang="nb-NO" dirty="0"/>
              <a:t>Skadeforebygging – Egentrening</a:t>
            </a:r>
          </a:p>
          <a:p>
            <a:pPr marL="285750" indent="-285750" hangingPunct="1">
              <a:buFont typeface="Arial" charset="0"/>
              <a:buChar char="•"/>
            </a:pPr>
            <a:r>
              <a:rPr lang="nb-NO" dirty="0"/>
              <a:t>Egne workshops før temarunder</a:t>
            </a:r>
          </a:p>
          <a:p>
            <a:pPr hangingPunct="1"/>
            <a:r>
              <a:rPr lang="nb-NO" dirty="0"/>
              <a:t>	Spillersamtaler og </a:t>
            </a:r>
            <a:r>
              <a:rPr lang="nb-NO" dirty="0" err="1"/>
              <a:t>lagmøter</a:t>
            </a:r>
            <a:endParaRPr lang="nb-NO" dirty="0"/>
          </a:p>
          <a:p>
            <a:pPr hangingPunct="1"/>
            <a:endParaRPr lang="nb-NO" dirty="0"/>
          </a:p>
        </p:txBody>
      </p:sp>
      <p:sp>
        <p:nvSpPr>
          <p:cNvPr id="6" name="object 2">
            <a:extLst>
              <a:ext uri="{FF2B5EF4-FFF2-40B4-BE49-F238E27FC236}">
                <a16:creationId xmlns:a16="http://schemas.microsoft.com/office/drawing/2014/main" id="{566996FA-4DE5-4AE3-BF29-02D7E7377FB1}"/>
              </a:ext>
            </a:extLst>
          </p:cNvPr>
          <p:cNvSpPr/>
          <p:nvPr/>
        </p:nvSpPr>
        <p:spPr>
          <a:xfrm>
            <a:off x="8229600" y="356616"/>
            <a:ext cx="1687067" cy="1271015"/>
          </a:xfrm>
          <a:prstGeom prst="rect">
            <a:avLst/>
          </a:prstGeom>
          <a:blipFill>
            <a:blip r:embed="rId7"/>
            <a:stretch>
              <a:fillRect/>
            </a:stretch>
          </a:blipFill>
          <a:ln w="12700">
            <a:miter lim="400000"/>
          </a:ln>
        </p:spPr>
        <p:txBody>
          <a:bodyPr lIns="45719" rIns="45719"/>
          <a:lstStyle/>
          <a:p>
            <a:endParaRPr/>
          </a:p>
        </p:txBody>
      </p:sp>
      <p:pic>
        <p:nvPicPr>
          <p:cNvPr id="7" name="Picture 6">
            <a:extLst>
              <a:ext uri="{FF2B5EF4-FFF2-40B4-BE49-F238E27FC236}">
                <a16:creationId xmlns:a16="http://schemas.microsoft.com/office/drawing/2014/main" id="{C4C603E5-902F-4F39-97DC-3A760C1D24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337" y="1348698"/>
            <a:ext cx="8585691" cy="2202322"/>
          </a:xfrm>
          <a:prstGeom prst="rect">
            <a:avLst/>
          </a:prstGeom>
        </p:spPr>
      </p:pic>
      <p:sp>
        <p:nvSpPr>
          <p:cNvPr id="9" name="Oval 80">
            <a:extLst>
              <a:ext uri="{FF2B5EF4-FFF2-40B4-BE49-F238E27FC236}">
                <a16:creationId xmlns:a16="http://schemas.microsoft.com/office/drawing/2014/main" id="{3F8D7678-FDEE-4841-96D1-6BA47D8B35AC}"/>
              </a:ext>
            </a:extLst>
          </p:cNvPr>
          <p:cNvSpPr/>
          <p:nvPr/>
        </p:nvSpPr>
        <p:spPr>
          <a:xfrm>
            <a:off x="6109251" y="1724722"/>
            <a:ext cx="3488811" cy="1595253"/>
          </a:xfrm>
          <a:prstGeom prst="ellipse">
            <a:avLst/>
          </a:prstGeom>
          <a:ln w="50800">
            <a:solidFill>
              <a:srgbClr val="0070C0"/>
            </a:solidFill>
          </a:ln>
        </p:spPr>
        <p:txBody>
          <a:bodyPr lIns="45719" rIns="45719" anchor="ctr"/>
          <a:lstStyle/>
          <a:p>
            <a:pPr algn="ctr">
              <a:defRPr>
                <a:solidFill>
                  <a:srgbClr val="FFFFFF"/>
                </a:solidFill>
              </a:defRPr>
            </a:pPr>
            <a:r>
              <a:rPr lang="en-US" dirty="0"/>
              <a:t>				</a:t>
            </a:r>
            <a:endParaRPr dirty="0"/>
          </a:p>
        </p:txBody>
      </p:sp>
    </p:spTree>
    <p:extLst>
      <p:ext uri="{BB962C8B-B14F-4D97-AF65-F5344CB8AC3E}">
        <p14:creationId xmlns:p14="http://schemas.microsoft.com/office/powerpoint/2010/main" val="27860070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21CCE58D-2696-4FF1-9AFA-70FC6DA1DB99}"/>
              </a:ext>
            </a:extLst>
          </p:cNvPr>
          <p:cNvGraphicFramePr>
            <a:graphicFrameLocks noChangeAspect="1"/>
          </p:cNvGraphicFramePr>
          <p:nvPr>
            <p:custDataLst>
              <p:tags r:id="rId2"/>
            </p:custDataLst>
            <p:extLst>
              <p:ext uri="{D42A27DB-BD31-4B8C-83A1-F6EECF244321}">
                <p14:modId xmlns:p14="http://schemas.microsoft.com/office/powerpoint/2010/main" val="825831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4" name="think-cell Slide" r:id="rId4" imgW="305" imgH="336" progId="TCLayout.ActiveDocument.1">
                  <p:embed/>
                </p:oleObj>
              </mc:Choice>
              <mc:Fallback>
                <p:oleObj name="think-cell Slide" r:id="rId4" imgW="305" imgH="33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object 2">
            <a:extLst>
              <a:ext uri="{FF2B5EF4-FFF2-40B4-BE49-F238E27FC236}">
                <a16:creationId xmlns:a16="http://schemas.microsoft.com/office/drawing/2014/main" id="{566996FA-4DE5-4AE3-BF29-02D7E7377FB1}"/>
              </a:ext>
            </a:extLst>
          </p:cNvPr>
          <p:cNvSpPr/>
          <p:nvPr/>
        </p:nvSpPr>
        <p:spPr>
          <a:xfrm>
            <a:off x="8229600" y="356616"/>
            <a:ext cx="1687067" cy="1271015"/>
          </a:xfrm>
          <a:prstGeom prst="rect">
            <a:avLst/>
          </a:prstGeom>
          <a:blipFill>
            <a:blip r:embed="rId6"/>
            <a:stretch>
              <a:fillRect/>
            </a:stretch>
          </a:blipFill>
          <a:ln w="12700">
            <a:miter lim="400000"/>
          </a:ln>
        </p:spPr>
        <p:txBody>
          <a:bodyPr lIns="45719" rIns="45719"/>
          <a:lstStyle/>
          <a:p>
            <a:endParaRPr/>
          </a:p>
        </p:txBody>
      </p:sp>
      <p:sp>
        <p:nvSpPr>
          <p:cNvPr id="8" name="Text Placeholder 7">
            <a:extLst>
              <a:ext uri="{FF2B5EF4-FFF2-40B4-BE49-F238E27FC236}">
                <a16:creationId xmlns:a16="http://schemas.microsoft.com/office/drawing/2014/main" id="{B1520B86-6126-4EDF-8FAA-0E9D72C6985C}"/>
              </a:ext>
            </a:extLst>
          </p:cNvPr>
          <p:cNvSpPr>
            <a:spLocks noGrp="1"/>
          </p:cNvSpPr>
          <p:nvPr>
            <p:ph type="body" sz="half" idx="1"/>
          </p:nvPr>
        </p:nvSpPr>
        <p:spPr>
          <a:xfrm>
            <a:off x="1249150" y="5395952"/>
            <a:ext cx="6424833" cy="1174466"/>
          </a:xfrm>
        </p:spPr>
        <p:txBody>
          <a:bodyPr/>
          <a:lstStyle/>
          <a:p>
            <a:pPr marL="285750" indent="-285750">
              <a:buFont typeface="Arial" panose="020B0604020202020204" pitchFamily="34" charset="0"/>
              <a:buChar char="•"/>
            </a:pPr>
            <a:r>
              <a:rPr lang="nb-NO" dirty="0"/>
              <a:t>Etablert forsvar: Spill rundt eget målfelt.</a:t>
            </a:r>
          </a:p>
          <a:p>
            <a:pPr marL="285750" indent="-285750">
              <a:buFont typeface="Arial" panose="020B0604020202020204" pitchFamily="34" charset="0"/>
              <a:buChar char="•"/>
            </a:pPr>
            <a:r>
              <a:rPr lang="nb-NO" dirty="0"/>
              <a:t>Kontringsangrep: Spill fra eget målfelt til motstanderens målfelt. </a:t>
            </a:r>
          </a:p>
          <a:p>
            <a:pPr marL="285750" indent="-285750">
              <a:buFont typeface="Arial" panose="020B0604020202020204" pitchFamily="34" charset="0"/>
              <a:buChar char="•"/>
            </a:pPr>
            <a:r>
              <a:rPr lang="nb-NO" dirty="0"/>
              <a:t>Etablert angrep: Spill rundt motstanderens målfelt.</a:t>
            </a:r>
          </a:p>
          <a:p>
            <a:pPr marL="285750" indent="-285750">
              <a:buFont typeface="Arial" panose="020B0604020202020204" pitchFamily="34" charset="0"/>
              <a:buChar char="•"/>
            </a:pPr>
            <a:r>
              <a:rPr lang="nb-NO" dirty="0"/>
              <a:t>Returforsvar: Spill fra motstanderens målfelt til eget målfelt</a:t>
            </a:r>
          </a:p>
          <a:p>
            <a:endParaRPr lang="nb-NO" dirty="0"/>
          </a:p>
        </p:txBody>
      </p:sp>
      <p:pic>
        <p:nvPicPr>
          <p:cNvPr id="10" name="Picture 6" descr="Image result for samle fasene hÃ¥ndball">
            <a:extLst>
              <a:ext uri="{FF2B5EF4-FFF2-40B4-BE49-F238E27FC236}">
                <a16:creationId xmlns:a16="http://schemas.microsoft.com/office/drawing/2014/main" id="{C7D110E0-15A2-4874-879C-6092615B80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4169" y="435671"/>
            <a:ext cx="5836597" cy="493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798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21CCE58D-2696-4FF1-9AFA-70FC6DA1DB99}"/>
              </a:ext>
            </a:extLst>
          </p:cNvPr>
          <p:cNvGraphicFramePr>
            <a:graphicFrameLocks noChangeAspect="1"/>
          </p:cNvGraphicFramePr>
          <p:nvPr>
            <p:custDataLst>
              <p:tags r:id="rId2"/>
            </p:custDataLst>
            <p:extLst>
              <p:ext uri="{D42A27DB-BD31-4B8C-83A1-F6EECF244321}">
                <p14:modId xmlns:p14="http://schemas.microsoft.com/office/powerpoint/2010/main" val="995256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1" name="think-cell Slide" r:id="rId4" imgW="305" imgH="336" progId="TCLayout.ActiveDocument.1">
                  <p:embed/>
                </p:oleObj>
              </mc:Choice>
              <mc:Fallback>
                <p:oleObj name="think-cell Slide" r:id="rId4" imgW="305" imgH="336" progId="TCLayout.ActiveDocument.1">
                  <p:embed/>
                  <p:pic>
                    <p:nvPicPr>
                      <p:cNvPr id="13" name="Object 12" hidden="1">
                        <a:extLst>
                          <a:ext uri="{FF2B5EF4-FFF2-40B4-BE49-F238E27FC236}">
                            <a16:creationId xmlns:a16="http://schemas.microsoft.com/office/drawing/2014/main" id="{21CCE58D-2696-4FF1-9AFA-70FC6DA1DB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object 2">
            <a:extLst>
              <a:ext uri="{FF2B5EF4-FFF2-40B4-BE49-F238E27FC236}">
                <a16:creationId xmlns:a16="http://schemas.microsoft.com/office/drawing/2014/main" id="{566996FA-4DE5-4AE3-BF29-02D7E7377FB1}"/>
              </a:ext>
            </a:extLst>
          </p:cNvPr>
          <p:cNvSpPr/>
          <p:nvPr/>
        </p:nvSpPr>
        <p:spPr>
          <a:xfrm>
            <a:off x="8229600" y="356616"/>
            <a:ext cx="1687067" cy="1271015"/>
          </a:xfrm>
          <a:prstGeom prst="rect">
            <a:avLst/>
          </a:prstGeom>
          <a:blipFill>
            <a:blip r:embed="rId6"/>
            <a:stretch>
              <a:fillRect/>
            </a:stretch>
          </a:blipFill>
          <a:ln w="12700">
            <a:miter lim="400000"/>
          </a:ln>
        </p:spPr>
        <p:txBody>
          <a:bodyPr lIns="45719" rIns="45719"/>
          <a:lstStyle/>
          <a:p>
            <a:endParaRPr/>
          </a:p>
        </p:txBody>
      </p:sp>
      <p:graphicFrame>
        <p:nvGraphicFramePr>
          <p:cNvPr id="5" name="Tabell 4">
            <a:extLst>
              <a:ext uri="{FF2B5EF4-FFF2-40B4-BE49-F238E27FC236}">
                <a16:creationId xmlns:a16="http://schemas.microsoft.com/office/drawing/2014/main" id="{A100DA16-EB35-4CA4-8967-1CB6287A3F62}"/>
              </a:ext>
            </a:extLst>
          </p:cNvPr>
          <p:cNvGraphicFramePr>
            <a:graphicFrameLocks noGrp="1"/>
          </p:cNvGraphicFramePr>
          <p:nvPr>
            <p:extLst>
              <p:ext uri="{D42A27DB-BD31-4B8C-83A1-F6EECF244321}">
                <p14:modId xmlns:p14="http://schemas.microsoft.com/office/powerpoint/2010/main" val="2462083650"/>
              </p:ext>
            </p:extLst>
          </p:nvPr>
        </p:nvGraphicFramePr>
        <p:xfrm>
          <a:off x="1249149" y="1414244"/>
          <a:ext cx="8381234" cy="4728012"/>
        </p:xfrm>
        <a:graphic>
          <a:graphicData uri="http://schemas.openxmlformats.org/drawingml/2006/table">
            <a:tbl>
              <a:tblPr/>
              <a:tblGrid>
                <a:gridCol w="2011198">
                  <a:extLst>
                    <a:ext uri="{9D8B030D-6E8A-4147-A177-3AD203B41FA5}">
                      <a16:colId xmlns:a16="http://schemas.microsoft.com/office/drawing/2014/main" val="3241376746"/>
                    </a:ext>
                  </a:extLst>
                </a:gridCol>
                <a:gridCol w="2825732">
                  <a:extLst>
                    <a:ext uri="{9D8B030D-6E8A-4147-A177-3AD203B41FA5}">
                      <a16:colId xmlns:a16="http://schemas.microsoft.com/office/drawing/2014/main" val="2359745660"/>
                    </a:ext>
                  </a:extLst>
                </a:gridCol>
                <a:gridCol w="3544304">
                  <a:extLst>
                    <a:ext uri="{9D8B030D-6E8A-4147-A177-3AD203B41FA5}">
                      <a16:colId xmlns:a16="http://schemas.microsoft.com/office/drawing/2014/main" val="1800389446"/>
                    </a:ext>
                  </a:extLst>
                </a:gridCol>
              </a:tblGrid>
              <a:tr h="361143">
                <a:tc>
                  <a:txBody>
                    <a:bodyPr/>
                    <a:lstStyle/>
                    <a:p>
                      <a:pPr algn="l" fontAlgn="b"/>
                      <a:r>
                        <a:rPr lang="nb-NO" sz="1400" b="1" dirty="0">
                          <a:effectLst/>
                        </a:rPr>
                        <a:t>FOKUSOMRÅDE</a:t>
                      </a:r>
                    </a:p>
                  </a:txBody>
                  <a:tcPr marL="57425" marR="57425" marT="57425" marB="57425" anchor="b">
                    <a:lnL>
                      <a:noFill/>
                    </a:lnL>
                    <a:lnR>
                      <a:noFill/>
                    </a:lnR>
                    <a:lnT>
                      <a:noFill/>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nb-NO" sz="1400" b="1">
                          <a:effectLst/>
                        </a:rPr>
                        <a:t>MÅLSETNING</a:t>
                      </a:r>
                    </a:p>
                  </a:txBody>
                  <a:tcPr marL="57425" marR="57425" marT="57425" marB="57425" anchor="b">
                    <a:lnL>
                      <a:noFill/>
                    </a:lnL>
                    <a:lnR>
                      <a:noFill/>
                    </a:lnR>
                    <a:lnT>
                      <a:noFill/>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nb-NO" sz="1400" b="1">
                          <a:effectLst/>
                        </a:rPr>
                        <a:t>TILTAK - ØVELSER</a:t>
                      </a:r>
                    </a:p>
                  </a:txBody>
                  <a:tcPr marL="57425" marR="57425" marT="57425" marB="57425" anchor="b">
                    <a:lnL>
                      <a:noFill/>
                    </a:lnL>
                    <a:lnR>
                      <a:noFill/>
                    </a:lnR>
                    <a:lnT>
                      <a:noFill/>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7723590"/>
                  </a:ext>
                </a:extLst>
              </a:tr>
              <a:tr h="1612152">
                <a:tc>
                  <a:txBody>
                    <a:bodyPr/>
                    <a:lstStyle/>
                    <a:p>
                      <a:pPr algn="l" fontAlgn="t"/>
                      <a:r>
                        <a:rPr lang="nb-NO" sz="1400" b="1" dirty="0">
                          <a:effectLst/>
                        </a:rPr>
                        <a:t>Kultur</a:t>
                      </a: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nb-NO" sz="1400" dirty="0">
                          <a:effectLst/>
                        </a:rPr>
                        <a:t>Vi på G 2007 jobber for å få et godt treningsmiljø hvor vi oppmuntrer hverandre og unner hverandre suksess. </a:t>
                      </a:r>
                    </a:p>
                    <a:p>
                      <a:pPr marL="285750" indent="-285750" algn="l" fontAlgn="t">
                        <a:buFont typeface="Arial" panose="020B0604020202020204" pitchFamily="34" charset="0"/>
                        <a:buChar char="•"/>
                      </a:pPr>
                      <a:r>
                        <a:rPr lang="nb-NO" sz="1400" dirty="0">
                          <a:effectLst/>
                        </a:rPr>
                        <a:t>Skape en trygg og sosial spillergruppe som kommer på trening både for å møte lagkompiser og for å trene.</a:t>
                      </a:r>
                    </a:p>
                    <a:p>
                      <a:pPr marL="285750" indent="-285750" algn="l" fontAlgn="t">
                        <a:buFont typeface="Arial" panose="020B0604020202020204" pitchFamily="34" charset="0"/>
                        <a:buChar char="•"/>
                      </a:pPr>
                      <a:r>
                        <a:rPr lang="nb-NO" sz="1400" dirty="0">
                          <a:effectLst/>
                        </a:rPr>
                        <a:t>Skape begeistring og juble for gode prestasjoner</a:t>
                      </a: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nb-NO" sz="1400" dirty="0">
                          <a:effectLst/>
                        </a:rPr>
                        <a:t>Arrangere minst en felles samling tilknyttet elitekamp</a:t>
                      </a:r>
                    </a:p>
                    <a:p>
                      <a:pPr marL="285750" indent="-285750" algn="l" fontAlgn="t">
                        <a:buFont typeface="Arial" panose="020B0604020202020204" pitchFamily="34" charset="0"/>
                        <a:buChar char="•"/>
                      </a:pPr>
                      <a:r>
                        <a:rPr lang="nb-NO" sz="1400" dirty="0">
                          <a:effectLst/>
                        </a:rPr>
                        <a:t>Finne på en sosial aktivitet i tilknytning til en trening/fysisk aktivitet.</a:t>
                      </a:r>
                    </a:p>
                    <a:p>
                      <a:pPr marL="285750" indent="-285750" algn="l" fontAlgn="t">
                        <a:buFont typeface="Arial" panose="020B0604020202020204" pitchFamily="34" charset="0"/>
                        <a:buChar char="•"/>
                      </a:pPr>
                      <a:r>
                        <a:rPr lang="nb-NO" sz="1400" dirty="0" err="1">
                          <a:effectLst/>
                        </a:rPr>
                        <a:t>Lagmøter</a:t>
                      </a:r>
                      <a:r>
                        <a:rPr lang="nb-NO" sz="1400" dirty="0">
                          <a:effectLst/>
                        </a:rPr>
                        <a:t>, </a:t>
                      </a:r>
                    </a:p>
                    <a:p>
                      <a:pPr marL="285750" indent="-285750" algn="l" fontAlgn="t">
                        <a:buFont typeface="Arial" panose="020B0604020202020204" pitchFamily="34" charset="0"/>
                        <a:buChar char="•"/>
                      </a:pPr>
                      <a:r>
                        <a:rPr lang="nb-NO" sz="1400" dirty="0">
                          <a:effectLst/>
                        </a:rPr>
                        <a:t>Individuell oppfølging</a:t>
                      </a: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5825308"/>
                  </a:ext>
                </a:extLst>
              </a:tr>
              <a:tr h="1055390">
                <a:tc>
                  <a:txBody>
                    <a:bodyPr/>
                    <a:lstStyle/>
                    <a:p>
                      <a:pPr algn="l" fontAlgn="t"/>
                      <a:r>
                        <a:rPr lang="nb-NO" sz="1400" b="1" dirty="0">
                          <a:effectLst/>
                        </a:rPr>
                        <a:t>Målvaktstrening</a:t>
                      </a: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nb-NO" sz="1400" dirty="0">
                          <a:effectLst/>
                        </a:rPr>
                        <a:t>Ha fokus på målvaktstrening selv  i ordinære skuddøvelser</a:t>
                      </a:r>
                    </a:p>
                    <a:p>
                      <a:pPr marL="285750" indent="-285750" algn="l" fontAlgn="t">
                        <a:buFont typeface="Arial" panose="020B0604020202020204" pitchFamily="34" charset="0"/>
                        <a:buChar char="•"/>
                      </a:pPr>
                      <a:r>
                        <a:rPr lang="nb-NO" sz="1400" dirty="0">
                          <a:effectLst/>
                        </a:rPr>
                        <a:t>Instruere spillerne om skuddtype for å trene målvaktene</a:t>
                      </a: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nb-NO" sz="1400" dirty="0">
                          <a:effectLst/>
                        </a:rPr>
                        <a:t>Keepere deltar fast på klubbens </a:t>
                      </a:r>
                      <a:r>
                        <a:rPr lang="nb-NO" sz="1400" dirty="0" err="1">
                          <a:effectLst/>
                        </a:rPr>
                        <a:t>målvaktstreninger</a:t>
                      </a:r>
                      <a:r>
                        <a:rPr lang="nb-NO" sz="1400" dirty="0">
                          <a:effectLst/>
                        </a:rPr>
                        <a:t> ukentlig.</a:t>
                      </a:r>
                    </a:p>
                    <a:p>
                      <a:pPr marL="285750" indent="-285750" algn="l" fontAlgn="t">
                        <a:buFont typeface="Arial" panose="020B0604020202020204" pitchFamily="34" charset="0"/>
                        <a:buChar char="•"/>
                      </a:pPr>
                      <a:r>
                        <a:rPr lang="nb-NO" sz="1400" dirty="0">
                          <a:effectLst/>
                        </a:rPr>
                        <a:t>Gi spillerne som ønsker å stå i mål klare,  konstruktive og situasjonsbetingede tilbakemeldinger på trening og i kamp.</a:t>
                      </a: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0704638"/>
                  </a:ext>
                </a:extLst>
              </a:tr>
              <a:tr h="1657389">
                <a:tc>
                  <a:txBody>
                    <a:bodyPr/>
                    <a:lstStyle/>
                    <a:p>
                      <a:pPr algn="l" fontAlgn="t"/>
                      <a:r>
                        <a:rPr lang="nb-NO" sz="1400" b="1" dirty="0">
                          <a:effectLst/>
                        </a:rPr>
                        <a:t>Komme i fart og</a:t>
                      </a:r>
                    </a:p>
                    <a:p>
                      <a:pPr algn="l" fontAlgn="t"/>
                      <a:r>
                        <a:rPr lang="nb-NO" sz="1400" b="1" dirty="0">
                          <a:effectLst/>
                        </a:rPr>
                        <a:t>spille ball uten</a:t>
                      </a:r>
                    </a:p>
                    <a:p>
                      <a:pPr algn="l" fontAlgn="t"/>
                      <a:r>
                        <a:rPr lang="nb-NO" sz="1400" b="1" dirty="0">
                          <a:effectLst/>
                        </a:rPr>
                        <a:t>stuss.</a:t>
                      </a:r>
                      <a:endParaRPr lang="nb-NO" sz="1400" dirty="0">
                        <a:effectLst/>
                      </a:endParaRPr>
                    </a:p>
                    <a:p>
                      <a:pPr algn="l" fontAlgn="t"/>
                      <a:r>
                        <a:rPr lang="nb-NO" sz="1400" dirty="0">
                          <a:effectLst/>
                        </a:rPr>
                        <a:t> </a:t>
                      </a:r>
                    </a:p>
                  </a:txBody>
                  <a:tcPr marL="57425" marR="57425" marT="57425" marB="57425">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marL="285750" indent="-285750" algn="l" fontAlgn="t">
                        <a:buFont typeface="Arial" panose="020B0604020202020204" pitchFamily="34" charset="0"/>
                        <a:buChar char="•"/>
                      </a:pPr>
                      <a:r>
                        <a:rPr lang="nb-NO" sz="1400" dirty="0">
                          <a:effectLst/>
                        </a:rPr>
                        <a:t>Målet er et hurtigere spill hvor vi får gode kollektive sjanser ved å spille hverandre gode. </a:t>
                      </a:r>
                    </a:p>
                    <a:p>
                      <a:pPr marL="285750" indent="-285750" algn="l" fontAlgn="t">
                        <a:buFont typeface="Arial" panose="020B0604020202020204" pitchFamily="34" charset="0"/>
                        <a:buChar char="•"/>
                      </a:pPr>
                      <a:r>
                        <a:rPr lang="nb-NO" sz="1400" dirty="0">
                          <a:effectLst/>
                        </a:rPr>
                        <a:t>Dette gjør vi lettest dersom vi kommer i fart og unngår at hver enkelt stusser ballen før </a:t>
                      </a:r>
                      <a:r>
                        <a:rPr lang="nb-NO" sz="1400" dirty="0" err="1">
                          <a:effectLst/>
                        </a:rPr>
                        <a:t>viderespill</a:t>
                      </a:r>
                      <a:r>
                        <a:rPr lang="nb-NO" sz="1400" dirty="0">
                          <a:effectLst/>
                        </a:rPr>
                        <a:t>. </a:t>
                      </a:r>
                    </a:p>
                    <a:p>
                      <a:pPr algn="l" fontAlgn="t"/>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marL="285750" indent="-285750" algn="l" fontAlgn="t">
                        <a:buFont typeface="Arial" panose="020B0604020202020204" pitchFamily="34" charset="0"/>
                        <a:buChar char="•"/>
                      </a:pPr>
                      <a:r>
                        <a:rPr lang="nb-NO" sz="1400" dirty="0">
                          <a:effectLst/>
                        </a:rPr>
                        <a:t>Spill 3 mot 2, eller 3 mot 3 med fokus på pådrag og </a:t>
                      </a:r>
                      <a:r>
                        <a:rPr lang="nb-NO" sz="1400" dirty="0" err="1">
                          <a:effectLst/>
                        </a:rPr>
                        <a:t>viderespill</a:t>
                      </a:r>
                      <a:r>
                        <a:rPr lang="nb-NO" sz="1400" dirty="0">
                          <a:effectLst/>
                        </a:rPr>
                        <a:t>, eller spesifikke </a:t>
                      </a:r>
                      <a:r>
                        <a:rPr lang="nb-NO" sz="1400" dirty="0" err="1">
                          <a:effectLst/>
                        </a:rPr>
                        <a:t>spillopplegg</a:t>
                      </a:r>
                      <a:endParaRPr lang="nb-NO" sz="1400" dirty="0">
                        <a:effectLst/>
                      </a:endParaRPr>
                    </a:p>
                    <a:p>
                      <a:pPr marL="285750" indent="-285750" algn="l" fontAlgn="t">
                        <a:buFont typeface="Arial" panose="020B0604020202020204" pitchFamily="34" charset="0"/>
                        <a:buChar char="•"/>
                      </a:pPr>
                      <a:r>
                        <a:rPr lang="nb-NO" sz="1400" dirty="0">
                          <a:effectLst/>
                        </a:rPr>
                        <a:t>Pasninger i bevegelse</a:t>
                      </a:r>
                    </a:p>
                    <a:p>
                      <a:pPr marL="285750" indent="-285750" algn="l" fontAlgn="t">
                        <a:buFont typeface="Arial" panose="020B0604020202020204" pitchFamily="34" charset="0"/>
                        <a:buChar char="•"/>
                      </a:pPr>
                      <a:r>
                        <a:rPr lang="nb-NO" sz="1400" dirty="0">
                          <a:effectLst/>
                        </a:rPr>
                        <a:t>Skudd med tilløp</a:t>
                      </a:r>
                    </a:p>
                    <a:p>
                      <a:pPr marL="285750" indent="-285750" algn="l" fontAlgn="t">
                        <a:buFont typeface="Arial" panose="020B0604020202020204" pitchFamily="34" charset="0"/>
                        <a:buChar char="•"/>
                      </a:pPr>
                      <a:r>
                        <a:rPr lang="nb-NO" sz="1400" dirty="0">
                          <a:effectLst/>
                        </a:rPr>
                        <a:t>I spillsituasjon på trening unngå stuss </a:t>
                      </a:r>
                    </a:p>
                  </a:txBody>
                  <a:tcPr marL="57425" marR="57425" marT="57425" marB="57425">
                    <a:lnL>
                      <a:noFill/>
                    </a:lnL>
                    <a:lnR>
                      <a:noFill/>
                    </a:lnR>
                    <a:lnT w="762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48706401"/>
                  </a:ext>
                </a:extLst>
              </a:tr>
            </a:tbl>
          </a:graphicData>
        </a:graphic>
      </p:graphicFrame>
      <p:sp>
        <p:nvSpPr>
          <p:cNvPr id="12" name="object 4">
            <a:extLst>
              <a:ext uri="{FF2B5EF4-FFF2-40B4-BE49-F238E27FC236}">
                <a16:creationId xmlns:a16="http://schemas.microsoft.com/office/drawing/2014/main" id="{6E509F2D-B545-4A94-BB69-67708CEF90B7}"/>
              </a:ext>
            </a:extLst>
          </p:cNvPr>
          <p:cNvSpPr txBox="1">
            <a:spLocks noGrp="1"/>
          </p:cNvSpPr>
          <p:nvPr>
            <p:ph type="title"/>
          </p:nvPr>
        </p:nvSpPr>
        <p:spPr>
          <a:xfrm>
            <a:off x="1249149" y="558216"/>
            <a:ext cx="8195100" cy="777131"/>
          </a:xfrm>
          <a:prstGeom prst="rect">
            <a:avLst/>
          </a:prstGeom>
        </p:spPr>
        <p:txBody>
          <a:bodyPr/>
          <a:lstStyle/>
          <a:p>
            <a:pPr indent="12700">
              <a:defRPr spc="-100"/>
            </a:pPr>
            <a:r>
              <a:rPr lang="nb-NO" dirty="0"/>
              <a:t>Periodeplan</a:t>
            </a:r>
            <a:r>
              <a:rPr dirty="0"/>
              <a:t> 201</a:t>
            </a:r>
            <a:r>
              <a:rPr lang="en-US" dirty="0"/>
              <a:t>9</a:t>
            </a:r>
            <a:r>
              <a:rPr dirty="0"/>
              <a:t>/20</a:t>
            </a:r>
            <a:r>
              <a:rPr lang="en-US" dirty="0"/>
              <a:t>20</a:t>
            </a:r>
            <a:endParaRPr dirty="0"/>
          </a:p>
        </p:txBody>
      </p:sp>
    </p:spTree>
    <p:extLst>
      <p:ext uri="{BB962C8B-B14F-4D97-AF65-F5344CB8AC3E}">
        <p14:creationId xmlns:p14="http://schemas.microsoft.com/office/powerpoint/2010/main" val="39061340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21CCE58D-2696-4FF1-9AFA-70FC6DA1DB9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7" name="think-cell Slide" r:id="rId4" imgW="305" imgH="336" progId="TCLayout.ActiveDocument.1">
                  <p:embed/>
                </p:oleObj>
              </mc:Choice>
              <mc:Fallback>
                <p:oleObj name="think-cell Slide" r:id="rId4" imgW="305" imgH="336" progId="TCLayout.ActiveDocument.1">
                  <p:embed/>
                  <p:pic>
                    <p:nvPicPr>
                      <p:cNvPr id="13" name="Object 12" hidden="1">
                        <a:extLst>
                          <a:ext uri="{FF2B5EF4-FFF2-40B4-BE49-F238E27FC236}">
                            <a16:creationId xmlns:a16="http://schemas.microsoft.com/office/drawing/2014/main" id="{21CCE58D-2696-4FF1-9AFA-70FC6DA1DB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object 2">
            <a:extLst>
              <a:ext uri="{FF2B5EF4-FFF2-40B4-BE49-F238E27FC236}">
                <a16:creationId xmlns:a16="http://schemas.microsoft.com/office/drawing/2014/main" id="{566996FA-4DE5-4AE3-BF29-02D7E7377FB1}"/>
              </a:ext>
            </a:extLst>
          </p:cNvPr>
          <p:cNvSpPr/>
          <p:nvPr/>
        </p:nvSpPr>
        <p:spPr>
          <a:xfrm>
            <a:off x="8229600" y="356616"/>
            <a:ext cx="1687067" cy="1271015"/>
          </a:xfrm>
          <a:prstGeom prst="rect">
            <a:avLst/>
          </a:prstGeom>
          <a:blipFill>
            <a:blip r:embed="rId6"/>
            <a:stretch>
              <a:fillRect/>
            </a:stretch>
          </a:blipFill>
          <a:ln w="12700">
            <a:miter lim="400000"/>
          </a:ln>
        </p:spPr>
        <p:txBody>
          <a:bodyPr lIns="45719" rIns="45719"/>
          <a:lstStyle/>
          <a:p>
            <a:endParaRPr/>
          </a:p>
        </p:txBody>
      </p:sp>
      <p:graphicFrame>
        <p:nvGraphicFramePr>
          <p:cNvPr id="5" name="Tabell 4">
            <a:extLst>
              <a:ext uri="{FF2B5EF4-FFF2-40B4-BE49-F238E27FC236}">
                <a16:creationId xmlns:a16="http://schemas.microsoft.com/office/drawing/2014/main" id="{A100DA16-EB35-4CA4-8967-1CB6287A3F62}"/>
              </a:ext>
            </a:extLst>
          </p:cNvPr>
          <p:cNvGraphicFramePr>
            <a:graphicFrameLocks noGrp="1"/>
          </p:cNvGraphicFramePr>
          <p:nvPr>
            <p:extLst>
              <p:ext uri="{D42A27DB-BD31-4B8C-83A1-F6EECF244321}">
                <p14:modId xmlns:p14="http://schemas.microsoft.com/office/powerpoint/2010/main" val="132609499"/>
              </p:ext>
            </p:extLst>
          </p:nvPr>
        </p:nvGraphicFramePr>
        <p:xfrm>
          <a:off x="1034078" y="1482597"/>
          <a:ext cx="8693581" cy="5508617"/>
        </p:xfrm>
        <a:graphic>
          <a:graphicData uri="http://schemas.openxmlformats.org/drawingml/2006/table">
            <a:tbl>
              <a:tblPr/>
              <a:tblGrid>
                <a:gridCol w="2086150">
                  <a:extLst>
                    <a:ext uri="{9D8B030D-6E8A-4147-A177-3AD203B41FA5}">
                      <a16:colId xmlns:a16="http://schemas.microsoft.com/office/drawing/2014/main" val="3241376746"/>
                    </a:ext>
                  </a:extLst>
                </a:gridCol>
                <a:gridCol w="2931040">
                  <a:extLst>
                    <a:ext uri="{9D8B030D-6E8A-4147-A177-3AD203B41FA5}">
                      <a16:colId xmlns:a16="http://schemas.microsoft.com/office/drawing/2014/main" val="2359745660"/>
                    </a:ext>
                  </a:extLst>
                </a:gridCol>
                <a:gridCol w="3676391">
                  <a:extLst>
                    <a:ext uri="{9D8B030D-6E8A-4147-A177-3AD203B41FA5}">
                      <a16:colId xmlns:a16="http://schemas.microsoft.com/office/drawing/2014/main" val="1800389446"/>
                    </a:ext>
                  </a:extLst>
                </a:gridCol>
              </a:tblGrid>
              <a:tr h="378365">
                <a:tc>
                  <a:txBody>
                    <a:bodyPr/>
                    <a:lstStyle/>
                    <a:p>
                      <a:pPr algn="l" fontAlgn="b"/>
                      <a:r>
                        <a:rPr lang="nb-NO" sz="1400" b="1" dirty="0">
                          <a:effectLst/>
                        </a:rPr>
                        <a:t>FOKUSOMRÅDE</a:t>
                      </a:r>
                    </a:p>
                  </a:txBody>
                  <a:tcPr marL="57425" marR="57425" marT="57425" marB="57425" anchor="b">
                    <a:lnL>
                      <a:noFill/>
                    </a:lnL>
                    <a:lnR>
                      <a:noFill/>
                    </a:lnR>
                    <a:lnT>
                      <a:noFill/>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nb-NO" sz="1400" b="1">
                          <a:effectLst/>
                        </a:rPr>
                        <a:t>MÅLSETNING</a:t>
                      </a:r>
                    </a:p>
                  </a:txBody>
                  <a:tcPr marL="57425" marR="57425" marT="57425" marB="57425" anchor="b">
                    <a:lnL>
                      <a:noFill/>
                    </a:lnL>
                    <a:lnR>
                      <a:noFill/>
                    </a:lnR>
                    <a:lnT>
                      <a:noFill/>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nb-NO" sz="1400" b="1" dirty="0">
                          <a:effectLst/>
                        </a:rPr>
                        <a:t>TILTAK - ØVELSER</a:t>
                      </a:r>
                    </a:p>
                  </a:txBody>
                  <a:tcPr marL="57425" marR="57425" marT="57425" marB="57425" anchor="b">
                    <a:lnL>
                      <a:noFill/>
                    </a:lnL>
                    <a:lnR>
                      <a:noFill/>
                    </a:lnR>
                    <a:lnT>
                      <a:noFill/>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7723590"/>
                  </a:ext>
                </a:extLst>
              </a:tr>
              <a:tr h="2274163">
                <a:tc>
                  <a:txBody>
                    <a:bodyPr/>
                    <a:lstStyle/>
                    <a:p>
                      <a:pPr algn="l" fontAlgn="t"/>
                      <a:r>
                        <a:rPr lang="nb-NO" sz="1400" b="1" i="0" u="none" strike="noStrike" cap="none" spc="-5" baseline="0" dirty="0" err="1">
                          <a:ln>
                            <a:noFill/>
                          </a:ln>
                          <a:solidFill>
                            <a:schemeClr val="tx1"/>
                          </a:solidFill>
                          <a:effectLst/>
                          <a:uFillTx/>
                          <a:latin typeface="+mn-lt"/>
                          <a:ea typeface="+mn-ea"/>
                          <a:cs typeface="+mn-cs"/>
                          <a:sym typeface="Calibri"/>
                        </a:rPr>
                        <a:t>Kanspill</a:t>
                      </a: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Målet er at gutter 12 i løpet av hver seriekamp skal ha minst 10 kantskudd. </a:t>
                      </a:r>
                    </a:p>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Bakspillerne skal være bevisste slik at kantene brukes og kantspillerne skal være trygge på å ta sjansene når de kommer.</a:t>
                      </a:r>
                    </a:p>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I løpet av høstsesongen skal alle guttene kunne gjøre et fullverdig innhopp fra kanten, med riktig fot og riktig innhopp, samt lande med samla bein.</a:t>
                      </a:r>
                    </a:p>
                    <a:p>
                      <a:pPr marL="285750" indent="-285750" algn="l" fontAlgn="t">
                        <a:buFont typeface="Arial" panose="020B0604020202020204" pitchFamily="34" charset="0"/>
                        <a:buChar char="•"/>
                      </a:pP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Fokus på riktig innhopp</a:t>
                      </a:r>
                    </a:p>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Tørre å bruke vinkelen</a:t>
                      </a:r>
                    </a:p>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Hoppe inn i målgården.</a:t>
                      </a:r>
                    </a:p>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Skuddtrening på nærskudd</a:t>
                      </a:r>
                    </a:p>
                    <a:p>
                      <a:pPr marL="171450" indent="-171450">
                        <a:buFont typeface="Arial" panose="020B0604020202020204" pitchFamily="34" charset="0"/>
                        <a:buChar char="•"/>
                      </a:pPr>
                      <a:r>
                        <a:rPr lang="nb-NO" sz="1400" b="0" i="0" u="none" strike="noStrike" cap="none" spc="-5" baseline="0" dirty="0" err="1">
                          <a:ln>
                            <a:noFill/>
                          </a:ln>
                          <a:solidFill>
                            <a:schemeClr val="tx1"/>
                          </a:solidFill>
                          <a:effectLst/>
                          <a:uFillTx/>
                          <a:latin typeface="+mn-lt"/>
                          <a:ea typeface="+mn-ea"/>
                          <a:cs typeface="+mn-cs"/>
                          <a:sym typeface="Calibri"/>
                        </a:rPr>
                        <a:t>Opprullingspill</a:t>
                      </a:r>
                      <a:r>
                        <a:rPr lang="nb-NO" sz="1400" b="0" i="0" u="none" strike="noStrike" cap="none" spc="-5" baseline="0" dirty="0">
                          <a:ln>
                            <a:noFill/>
                          </a:ln>
                          <a:solidFill>
                            <a:schemeClr val="tx1"/>
                          </a:solidFill>
                          <a:effectLst/>
                          <a:uFillTx/>
                          <a:latin typeface="+mn-lt"/>
                          <a:ea typeface="+mn-ea"/>
                          <a:cs typeface="+mn-cs"/>
                          <a:sym typeface="Calibri"/>
                        </a:rPr>
                        <a:t> med utspill til kanten.</a:t>
                      </a:r>
                    </a:p>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På faste trekk rulle helt ut til kanten.</a:t>
                      </a:r>
                    </a:p>
                    <a:p>
                      <a:pPr marL="0" indent="0" algn="l" fontAlgn="t">
                        <a:buFont typeface="Arial" panose="020B0604020202020204" pitchFamily="34" charset="0"/>
                        <a:buNone/>
                      </a:pP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5825308"/>
                  </a:ext>
                </a:extLst>
              </a:tr>
              <a:tr h="1333155">
                <a:tc>
                  <a:txBody>
                    <a:bodyPr/>
                    <a:lstStyle/>
                    <a:p>
                      <a:pPr algn="l" fontAlgn="t"/>
                      <a:r>
                        <a:rPr lang="nb-NO" sz="1400" b="1" dirty="0">
                          <a:effectLst/>
                        </a:rPr>
                        <a:t>Finter</a:t>
                      </a: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Målet er at gutter 12 skal kunne spille hverandre gode gjennom gode pådrag og fintebevegelser.</a:t>
                      </a:r>
                    </a:p>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I løpet av en kamp bør gutta vise individuelle fintebevegelser.</a:t>
                      </a:r>
                    </a:p>
                    <a:p>
                      <a:pPr marL="171450" indent="-1714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i løpet av sesongen skal gutta beherske V/H – H/V – Overslag – skuddfinte og pasningsfinte.</a:t>
                      </a: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Trene finter som en naturlig del av det kollektive spillet.</a:t>
                      </a:r>
                    </a:p>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Trene spesifikke finteøvelser</a:t>
                      </a:r>
                    </a:p>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Trene motorikk og balanse</a:t>
                      </a:r>
                      <a:r>
                        <a:rPr lang="nb-NO" sz="1200" b="0" i="0" u="none" strike="noStrike" cap="none" spc="-5" baseline="0" dirty="0">
                          <a:ln>
                            <a:noFill/>
                          </a:ln>
                          <a:solidFill>
                            <a:schemeClr val="tx1"/>
                          </a:solidFill>
                          <a:effectLst/>
                          <a:uFillTx/>
                          <a:latin typeface="+mn-lt"/>
                          <a:ea typeface="+mn-ea"/>
                          <a:cs typeface="+mn-cs"/>
                          <a:sym typeface="Calibri"/>
                        </a:rPr>
                        <a:t>.</a:t>
                      </a:r>
                    </a:p>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Styrke, hurtighet, smidighet og balanseøvelser som en del av teknikktrening og </a:t>
                      </a:r>
                      <a:r>
                        <a:rPr lang="nb-NO" sz="1400" b="0" i="0" u="none" strike="noStrike" cap="none" spc="-5" baseline="0" dirty="0" err="1">
                          <a:ln>
                            <a:noFill/>
                          </a:ln>
                          <a:solidFill>
                            <a:schemeClr val="tx1"/>
                          </a:solidFill>
                          <a:effectLst/>
                          <a:uFillTx/>
                          <a:latin typeface="+mn-lt"/>
                          <a:ea typeface="+mn-ea"/>
                          <a:cs typeface="+mn-cs"/>
                          <a:sym typeface="Calibri"/>
                        </a:rPr>
                        <a:t>spilløvelser</a:t>
                      </a:r>
                      <a:endParaRPr lang="nb-NO" sz="1400" b="0" i="0" u="none" strike="noStrike" cap="none" spc="-5" baseline="0" dirty="0">
                        <a:ln>
                          <a:noFill/>
                        </a:ln>
                        <a:solidFill>
                          <a:schemeClr val="tx1"/>
                        </a:solidFill>
                        <a:effectLst/>
                        <a:uFillTx/>
                        <a:latin typeface="+mn-lt"/>
                        <a:ea typeface="+mn-ea"/>
                        <a:cs typeface="+mn-cs"/>
                        <a:sym typeface="Calibri"/>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0704638"/>
                  </a:ext>
                </a:extLst>
              </a:tr>
              <a:tr h="1519689">
                <a:tc>
                  <a:txBody>
                    <a:bodyPr/>
                    <a:lstStyle/>
                    <a:p>
                      <a:pPr algn="l" fontAlgn="t"/>
                      <a:r>
                        <a:rPr lang="nb-NO" sz="1400" b="1" dirty="0">
                          <a:effectLst/>
                        </a:rPr>
                        <a:t>Linjespill</a:t>
                      </a:r>
                      <a:endParaRPr lang="nb-NO" sz="1400" dirty="0">
                        <a:effectLst/>
                      </a:endParaRPr>
                    </a:p>
                    <a:p>
                      <a:pPr algn="l" fontAlgn="t"/>
                      <a:r>
                        <a:rPr lang="nb-NO" sz="1400" dirty="0">
                          <a:effectLst/>
                        </a:rPr>
                        <a:t> </a:t>
                      </a:r>
                    </a:p>
                  </a:txBody>
                  <a:tcPr marL="57425" marR="57425" marT="57425" marB="57425">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marL="285750" indent="-285750" algn="l" fontAlgn="t">
                        <a:buFont typeface="Arial" panose="020B0604020202020204" pitchFamily="34" charset="0"/>
                        <a:buChar char="•"/>
                      </a:pPr>
                      <a:r>
                        <a:rPr lang="nb-NO" sz="1400" dirty="0">
                          <a:effectLst/>
                        </a:rPr>
                        <a:t>Målet er at gutter 12 skal beherske riktig sperre, jobbe mot ballretningen, sette opp russer og veggspill</a:t>
                      </a:r>
                    </a:p>
                    <a:p>
                      <a:pPr marL="285750" indent="-285750" algn="l" fontAlgn="t">
                        <a:buFont typeface="Arial" panose="020B0604020202020204" pitchFamily="34" charset="0"/>
                        <a:buChar char="•"/>
                      </a:pPr>
                      <a:r>
                        <a:rPr lang="nb-NO" sz="1400" dirty="0">
                          <a:effectLst/>
                        </a:rPr>
                        <a:t>Involveres i </a:t>
                      </a:r>
                      <a:r>
                        <a:rPr lang="nb-NO" sz="1400" dirty="0" err="1">
                          <a:effectLst/>
                        </a:rPr>
                        <a:t>spilltrekk</a:t>
                      </a:r>
                      <a:r>
                        <a:rPr lang="nb-NO" sz="1400" dirty="0">
                          <a:effectLst/>
                        </a:rPr>
                        <a:t> som f. eks rundgang</a:t>
                      </a:r>
                    </a:p>
                    <a:p>
                      <a:pPr marL="285750" indent="-285750" algn="l" fontAlgn="t">
                        <a:buFont typeface="Arial" panose="020B0604020202020204" pitchFamily="34" charset="0"/>
                        <a:buChar char="•"/>
                      </a:pPr>
                      <a:r>
                        <a:rPr lang="nb-NO" sz="1400" dirty="0">
                          <a:effectLst/>
                        </a:rPr>
                        <a:t>Beherske avslutninger i trengte posisjoner</a:t>
                      </a:r>
                    </a:p>
                  </a:txBody>
                  <a:tcPr marL="57425" marR="57425" marT="57425" marB="57425">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marL="285750" indent="-285750" algn="l" fontAlgn="t">
                        <a:buFont typeface="Arial" panose="020B0604020202020204" pitchFamily="34" charset="0"/>
                        <a:buChar char="•"/>
                      </a:pPr>
                      <a:r>
                        <a:rPr lang="nb-NO" sz="1400" dirty="0"/>
                        <a:t>Sperreteknikk, - mottak og vending i en bevegelse</a:t>
                      </a:r>
                    </a:p>
                    <a:p>
                      <a:pPr marL="285750" indent="-285750" algn="l" fontAlgn="t">
                        <a:buFont typeface="Arial" panose="020B0604020202020204" pitchFamily="34" charset="0"/>
                        <a:buChar char="•"/>
                      </a:pPr>
                      <a:r>
                        <a:rPr lang="nb-NO" sz="1400" dirty="0"/>
                        <a:t>Avslutningsteknikk, - sats og signal </a:t>
                      </a:r>
                    </a:p>
                    <a:p>
                      <a:pPr marL="285750" indent="-285750" algn="l" fontAlgn="t">
                        <a:buFont typeface="Arial" panose="020B0604020202020204" pitchFamily="34" charset="0"/>
                        <a:buChar char="•"/>
                      </a:pPr>
                      <a:r>
                        <a:rPr lang="nb-NO" sz="1400" dirty="0"/>
                        <a:t>Samhandling med bakspiller</a:t>
                      </a:r>
                    </a:p>
                    <a:p>
                      <a:pPr marL="285750" indent="-285750" algn="l" fontAlgn="t">
                        <a:buFont typeface="Arial" panose="020B0604020202020204" pitchFamily="34" charset="0"/>
                        <a:buChar char="•"/>
                      </a:pPr>
                      <a:r>
                        <a:rPr lang="nb-NO" sz="1400" dirty="0"/>
                        <a:t>Medbevegelse og motbevegelse</a:t>
                      </a: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48706401"/>
                  </a:ext>
                </a:extLst>
              </a:tr>
            </a:tbl>
          </a:graphicData>
        </a:graphic>
      </p:graphicFrame>
      <p:sp>
        <p:nvSpPr>
          <p:cNvPr id="12" name="object 4">
            <a:extLst>
              <a:ext uri="{FF2B5EF4-FFF2-40B4-BE49-F238E27FC236}">
                <a16:creationId xmlns:a16="http://schemas.microsoft.com/office/drawing/2014/main" id="{6E509F2D-B545-4A94-BB69-67708CEF90B7}"/>
              </a:ext>
            </a:extLst>
          </p:cNvPr>
          <p:cNvSpPr txBox="1">
            <a:spLocks noGrp="1"/>
          </p:cNvSpPr>
          <p:nvPr>
            <p:ph type="title"/>
          </p:nvPr>
        </p:nvSpPr>
        <p:spPr>
          <a:xfrm>
            <a:off x="1249149" y="558216"/>
            <a:ext cx="8195100" cy="777131"/>
          </a:xfrm>
          <a:prstGeom prst="rect">
            <a:avLst/>
          </a:prstGeom>
        </p:spPr>
        <p:txBody>
          <a:bodyPr/>
          <a:lstStyle/>
          <a:p>
            <a:pPr indent="12700">
              <a:defRPr spc="-100"/>
            </a:pPr>
            <a:r>
              <a:rPr lang="nb-NO" dirty="0"/>
              <a:t>Periodeplan</a:t>
            </a:r>
            <a:r>
              <a:rPr dirty="0"/>
              <a:t> 201</a:t>
            </a:r>
            <a:r>
              <a:rPr lang="en-US" dirty="0"/>
              <a:t>9</a:t>
            </a:r>
            <a:r>
              <a:rPr dirty="0"/>
              <a:t>/20</a:t>
            </a:r>
            <a:r>
              <a:rPr lang="en-US" dirty="0"/>
              <a:t>20</a:t>
            </a:r>
            <a:endParaRPr dirty="0"/>
          </a:p>
        </p:txBody>
      </p:sp>
    </p:spTree>
    <p:extLst>
      <p:ext uri="{BB962C8B-B14F-4D97-AF65-F5344CB8AC3E}">
        <p14:creationId xmlns:p14="http://schemas.microsoft.com/office/powerpoint/2010/main" val="125988211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21CCE58D-2696-4FF1-9AFA-70FC6DA1DB9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9" name="think-cell Slide" r:id="rId4" imgW="305" imgH="336" progId="TCLayout.ActiveDocument.1">
                  <p:embed/>
                </p:oleObj>
              </mc:Choice>
              <mc:Fallback>
                <p:oleObj name="think-cell Slide" r:id="rId4" imgW="305" imgH="336" progId="TCLayout.ActiveDocument.1">
                  <p:embed/>
                  <p:pic>
                    <p:nvPicPr>
                      <p:cNvPr id="13" name="Object 12" hidden="1">
                        <a:extLst>
                          <a:ext uri="{FF2B5EF4-FFF2-40B4-BE49-F238E27FC236}">
                            <a16:creationId xmlns:a16="http://schemas.microsoft.com/office/drawing/2014/main" id="{21CCE58D-2696-4FF1-9AFA-70FC6DA1DB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object 2">
            <a:extLst>
              <a:ext uri="{FF2B5EF4-FFF2-40B4-BE49-F238E27FC236}">
                <a16:creationId xmlns:a16="http://schemas.microsoft.com/office/drawing/2014/main" id="{566996FA-4DE5-4AE3-BF29-02D7E7377FB1}"/>
              </a:ext>
            </a:extLst>
          </p:cNvPr>
          <p:cNvSpPr/>
          <p:nvPr/>
        </p:nvSpPr>
        <p:spPr>
          <a:xfrm>
            <a:off x="8229600" y="356616"/>
            <a:ext cx="1687067" cy="1271015"/>
          </a:xfrm>
          <a:prstGeom prst="rect">
            <a:avLst/>
          </a:prstGeom>
          <a:blipFill>
            <a:blip r:embed="rId6"/>
            <a:stretch>
              <a:fillRect/>
            </a:stretch>
          </a:blipFill>
          <a:ln w="12700">
            <a:miter lim="400000"/>
          </a:ln>
        </p:spPr>
        <p:txBody>
          <a:bodyPr lIns="45719" rIns="45719"/>
          <a:lstStyle/>
          <a:p>
            <a:endParaRPr/>
          </a:p>
        </p:txBody>
      </p:sp>
      <p:graphicFrame>
        <p:nvGraphicFramePr>
          <p:cNvPr id="5" name="Tabell 4">
            <a:extLst>
              <a:ext uri="{FF2B5EF4-FFF2-40B4-BE49-F238E27FC236}">
                <a16:creationId xmlns:a16="http://schemas.microsoft.com/office/drawing/2014/main" id="{A100DA16-EB35-4CA4-8967-1CB6287A3F62}"/>
              </a:ext>
            </a:extLst>
          </p:cNvPr>
          <p:cNvGraphicFramePr>
            <a:graphicFrameLocks noGrp="1"/>
          </p:cNvGraphicFramePr>
          <p:nvPr>
            <p:extLst>
              <p:ext uri="{D42A27DB-BD31-4B8C-83A1-F6EECF244321}">
                <p14:modId xmlns:p14="http://schemas.microsoft.com/office/powerpoint/2010/main" val="2958141546"/>
              </p:ext>
            </p:extLst>
          </p:nvPr>
        </p:nvGraphicFramePr>
        <p:xfrm>
          <a:off x="1001949" y="1403441"/>
          <a:ext cx="8696528" cy="5075582"/>
        </p:xfrm>
        <a:graphic>
          <a:graphicData uri="http://schemas.openxmlformats.org/drawingml/2006/table">
            <a:tbl>
              <a:tblPr/>
              <a:tblGrid>
                <a:gridCol w="2086858">
                  <a:extLst>
                    <a:ext uri="{9D8B030D-6E8A-4147-A177-3AD203B41FA5}">
                      <a16:colId xmlns:a16="http://schemas.microsoft.com/office/drawing/2014/main" val="3241376746"/>
                    </a:ext>
                  </a:extLst>
                </a:gridCol>
                <a:gridCol w="2932033">
                  <a:extLst>
                    <a:ext uri="{9D8B030D-6E8A-4147-A177-3AD203B41FA5}">
                      <a16:colId xmlns:a16="http://schemas.microsoft.com/office/drawing/2014/main" val="2359745660"/>
                    </a:ext>
                  </a:extLst>
                </a:gridCol>
                <a:gridCol w="3677637">
                  <a:extLst>
                    <a:ext uri="{9D8B030D-6E8A-4147-A177-3AD203B41FA5}">
                      <a16:colId xmlns:a16="http://schemas.microsoft.com/office/drawing/2014/main" val="1800389446"/>
                    </a:ext>
                  </a:extLst>
                </a:gridCol>
              </a:tblGrid>
              <a:tr h="401978">
                <a:tc>
                  <a:txBody>
                    <a:bodyPr/>
                    <a:lstStyle/>
                    <a:p>
                      <a:pPr algn="l" fontAlgn="b"/>
                      <a:r>
                        <a:rPr lang="nb-NO" sz="1400" b="1" dirty="0">
                          <a:effectLst/>
                        </a:rPr>
                        <a:t>FOKUSOMRÅDE</a:t>
                      </a:r>
                    </a:p>
                  </a:txBody>
                  <a:tcPr marL="57425" marR="57425" marT="57425" marB="57425" anchor="b">
                    <a:lnL>
                      <a:noFill/>
                    </a:lnL>
                    <a:lnR>
                      <a:noFill/>
                    </a:lnR>
                    <a:lnT>
                      <a:noFill/>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nb-NO" sz="1400" b="1">
                          <a:effectLst/>
                        </a:rPr>
                        <a:t>MÅLSETNING</a:t>
                      </a:r>
                    </a:p>
                  </a:txBody>
                  <a:tcPr marL="57425" marR="57425" marT="57425" marB="57425" anchor="b">
                    <a:lnL>
                      <a:noFill/>
                    </a:lnL>
                    <a:lnR>
                      <a:noFill/>
                    </a:lnR>
                    <a:lnT>
                      <a:noFill/>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nb-NO" sz="1400" b="1" dirty="0">
                          <a:effectLst/>
                        </a:rPr>
                        <a:t>TILTAK - ØVELSER</a:t>
                      </a:r>
                    </a:p>
                  </a:txBody>
                  <a:tcPr marL="57425" marR="57425" marT="57425" marB="57425" anchor="b">
                    <a:lnL>
                      <a:noFill/>
                    </a:lnL>
                    <a:lnR>
                      <a:noFill/>
                    </a:lnR>
                    <a:lnT>
                      <a:noFill/>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7723590"/>
                  </a:ext>
                </a:extLst>
              </a:tr>
              <a:tr h="1289487">
                <a:tc>
                  <a:txBody>
                    <a:bodyPr/>
                    <a:lstStyle/>
                    <a:p>
                      <a:pPr marL="285750" indent="-285750" algn="l" fontAlgn="t">
                        <a:buFont typeface="Arial" panose="020B0604020202020204" pitchFamily="34" charset="0"/>
                        <a:buChar char="•"/>
                      </a:pPr>
                      <a:r>
                        <a:rPr lang="nb-NO" sz="1400" b="1" i="0" u="none" strike="noStrike" cap="none" spc="-5" baseline="0" dirty="0">
                          <a:ln>
                            <a:noFill/>
                          </a:ln>
                          <a:solidFill>
                            <a:schemeClr val="tx1"/>
                          </a:solidFill>
                          <a:effectLst/>
                          <a:uFillTx/>
                          <a:latin typeface="+mn-lt"/>
                          <a:ea typeface="+mn-ea"/>
                          <a:cs typeface="+mn-cs"/>
                          <a:sym typeface="Calibri"/>
                        </a:rPr>
                        <a:t>Forsvarsspill</a:t>
                      </a: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Målet er at G 12 skal beherske 6-0, 5-1, 3-2-1 og 3-3 forsvar.</a:t>
                      </a:r>
                    </a:p>
                    <a:p>
                      <a:pPr marL="285750" indent="-285750">
                        <a:buFont typeface="Arial" panose="020B0604020202020204" pitchFamily="34" charset="0"/>
                        <a:buChar char="•"/>
                      </a:pPr>
                      <a:r>
                        <a:rPr lang="nb-NO" sz="1400" b="0" i="0" u="none" strike="noStrike" cap="none" spc="-5" baseline="0" dirty="0" err="1">
                          <a:ln>
                            <a:noFill/>
                          </a:ln>
                          <a:solidFill>
                            <a:schemeClr val="tx1"/>
                          </a:solidFill>
                          <a:effectLst/>
                          <a:uFillTx/>
                          <a:latin typeface="+mn-lt"/>
                          <a:ea typeface="+mn-ea"/>
                          <a:cs typeface="+mn-cs"/>
                          <a:sym typeface="Calibri"/>
                        </a:rPr>
                        <a:t>Mået</a:t>
                      </a:r>
                      <a:r>
                        <a:rPr lang="nb-NO" sz="1400" b="0" i="0" u="none" strike="noStrike" cap="none" spc="-5" baseline="0" dirty="0">
                          <a:ln>
                            <a:noFill/>
                          </a:ln>
                          <a:solidFill>
                            <a:schemeClr val="tx1"/>
                          </a:solidFill>
                          <a:effectLst/>
                          <a:uFillTx/>
                          <a:latin typeface="+mn-lt"/>
                          <a:ea typeface="+mn-ea"/>
                          <a:cs typeface="+mn-cs"/>
                          <a:sym typeface="Calibri"/>
                        </a:rPr>
                        <a:t> er at de forstår når det er hensiktsmessig med de ulike forsvarsformasjonene og er lojale i forhold den forsvarsformasjonene vi benytter.</a:t>
                      </a:r>
                    </a:p>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Mål om å ha riktig skråstilling.</a:t>
                      </a:r>
                    </a:p>
                    <a:p>
                      <a:pPr marL="285750" indent="-285750" algn="l" fontAlgn="t">
                        <a:buFont typeface="Arial" panose="020B0604020202020204" pitchFamily="34" charset="0"/>
                        <a:buChar char="•"/>
                      </a:pP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Nærkontakt og timing</a:t>
                      </a:r>
                    </a:p>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Trene fotarbeid, skråstilling og forflytning.</a:t>
                      </a:r>
                    </a:p>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Soneforsvar og telling</a:t>
                      </a:r>
                    </a:p>
                    <a:p>
                      <a:pPr marL="285750" indent="-285750">
                        <a:buFont typeface="Arial" panose="020B0604020202020204" pitchFamily="34" charset="0"/>
                        <a:buChar char="•"/>
                      </a:pPr>
                      <a:r>
                        <a:rPr lang="nb-NO" sz="1400" b="0" i="0" u="none" strike="noStrike" cap="none" spc="-5" baseline="0" dirty="0">
                          <a:ln>
                            <a:noFill/>
                          </a:ln>
                          <a:solidFill>
                            <a:schemeClr val="tx1"/>
                          </a:solidFill>
                          <a:effectLst/>
                          <a:uFillTx/>
                          <a:latin typeface="+mn-lt"/>
                          <a:ea typeface="+mn-ea"/>
                          <a:cs typeface="+mn-cs"/>
                          <a:sym typeface="Calibri"/>
                        </a:rPr>
                        <a:t>Jobbe i «trekanter» og ha riktig avstand til motspiller og medspiller</a:t>
                      </a:r>
                    </a:p>
                    <a:p>
                      <a:pPr marL="285750" indent="-285750" algn="l" fontAlgn="t">
                        <a:buFont typeface="Arial" panose="020B0604020202020204" pitchFamily="34" charset="0"/>
                        <a:buChar char="•"/>
                      </a:pP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5825308"/>
                  </a:ext>
                </a:extLst>
              </a:tr>
              <a:tr h="1174723">
                <a:tc>
                  <a:txBody>
                    <a:bodyPr/>
                    <a:lstStyle/>
                    <a:p>
                      <a:pPr algn="l" fontAlgn="t"/>
                      <a:r>
                        <a:rPr lang="nb-NO" sz="1400" b="1" dirty="0">
                          <a:effectLst/>
                        </a:rPr>
                        <a:t>Overgangsspill</a:t>
                      </a:r>
                      <a:endParaRPr lang="nb-NO" sz="1400" dirty="0">
                        <a:effectLst/>
                      </a:endParaRP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nb-NO" sz="1400" dirty="0">
                          <a:effectLst/>
                        </a:rPr>
                        <a:t>Målet er at G 12 skal beherske langpasninger til vingspillere, hurtige pasninger seg i mellom og riktig aksjon ved ankomst</a:t>
                      </a:r>
                    </a:p>
                    <a:p>
                      <a:pPr marL="285750" indent="-285750" algn="l" fontAlgn="t">
                        <a:buFont typeface="Arial" panose="020B0604020202020204" pitchFamily="34" charset="0"/>
                        <a:buChar char="•"/>
                      </a:pPr>
                      <a:r>
                        <a:rPr lang="nb-NO" sz="1400" dirty="0">
                          <a:effectLst/>
                        </a:rPr>
                        <a:t>Bakover hurtig retur med oppmerksomhet mot ball</a:t>
                      </a: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285750" indent="-285750" algn="l" fontAlgn="t">
                        <a:buFont typeface="Arial" panose="020B0604020202020204" pitchFamily="34" charset="0"/>
                        <a:buChar char="•"/>
                      </a:pPr>
                      <a:r>
                        <a:rPr lang="nb-NO" sz="1400" dirty="0">
                          <a:effectLst/>
                        </a:rPr>
                        <a:t>Kontringstrening med returløp</a:t>
                      </a:r>
                    </a:p>
                    <a:p>
                      <a:pPr marL="285750" indent="-285750" algn="l" fontAlgn="t">
                        <a:buFont typeface="Arial" panose="020B0604020202020204" pitchFamily="34" charset="0"/>
                        <a:buChar char="•"/>
                      </a:pPr>
                      <a:r>
                        <a:rPr lang="nb-NO" sz="1400" dirty="0">
                          <a:effectLst/>
                        </a:rPr>
                        <a:t>Oppmerksomhetstrening med telling</a:t>
                      </a:r>
                    </a:p>
                    <a:p>
                      <a:pPr marL="285750" indent="-285750" algn="l" fontAlgn="t">
                        <a:buFont typeface="Arial" panose="020B0604020202020204" pitchFamily="34" charset="0"/>
                        <a:buChar char="•"/>
                      </a:pPr>
                      <a:r>
                        <a:rPr lang="nb-NO" sz="1400" dirty="0">
                          <a:effectLst/>
                        </a:rPr>
                        <a:t>Reaksjonstrening</a:t>
                      </a:r>
                    </a:p>
                  </a:txBody>
                  <a:tcPr marL="57425" marR="57425" marT="57425" marB="5742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0704638"/>
                  </a:ext>
                </a:extLst>
              </a:tr>
              <a:tr h="1844791">
                <a:tc>
                  <a:txBody>
                    <a:bodyPr/>
                    <a:lstStyle/>
                    <a:p>
                      <a:pPr algn="l" fontAlgn="t"/>
                      <a:r>
                        <a:rPr lang="nb-NO" sz="1400" b="1" dirty="0">
                          <a:effectLst/>
                        </a:rPr>
                        <a:t>Individuell teknikk  </a:t>
                      </a:r>
                    </a:p>
                    <a:p>
                      <a:pPr algn="l" fontAlgn="t"/>
                      <a:r>
                        <a:rPr lang="nb-NO" sz="1400" b="1" dirty="0" err="1">
                          <a:effectLst/>
                        </a:rPr>
                        <a:t>vs</a:t>
                      </a:r>
                      <a:r>
                        <a:rPr lang="nb-NO" sz="1400" b="1" dirty="0">
                          <a:effectLst/>
                        </a:rPr>
                        <a:t> </a:t>
                      </a:r>
                    </a:p>
                    <a:p>
                      <a:pPr algn="l" fontAlgn="t"/>
                      <a:r>
                        <a:rPr lang="nb-NO" sz="1400" b="1" dirty="0">
                          <a:effectLst/>
                        </a:rPr>
                        <a:t>faste </a:t>
                      </a:r>
                      <a:r>
                        <a:rPr lang="nb-NO" sz="1400" b="1" dirty="0" err="1">
                          <a:effectLst/>
                        </a:rPr>
                        <a:t>spillopplegg</a:t>
                      </a:r>
                      <a:r>
                        <a:rPr lang="nb-NO" sz="1400" dirty="0">
                          <a:effectLst/>
                        </a:rPr>
                        <a:t> </a:t>
                      </a:r>
                    </a:p>
                  </a:txBody>
                  <a:tcPr marL="57425" marR="57425" marT="57425" marB="57425">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marL="285750" indent="-285750" algn="l" fontAlgn="t">
                        <a:buFont typeface="Arial" panose="020B0604020202020204" pitchFamily="34" charset="0"/>
                        <a:buChar char="•"/>
                      </a:pPr>
                      <a:r>
                        <a:rPr lang="nb-NO" sz="1400" dirty="0">
                          <a:effectLst/>
                        </a:rPr>
                        <a:t>Spillerne skal øves i å oppfatte spillsituasjoner og ta riktig aksjon </a:t>
                      </a:r>
                    </a:p>
                    <a:p>
                      <a:pPr marL="285750" indent="-285750" algn="l" fontAlgn="t">
                        <a:buFont typeface="Arial" panose="020B0604020202020204" pitchFamily="34" charset="0"/>
                        <a:buChar char="•"/>
                      </a:pPr>
                      <a:r>
                        <a:rPr lang="nb-NO" sz="1400" dirty="0">
                          <a:effectLst/>
                        </a:rPr>
                        <a:t>Spillerne skal beherske rulle, </a:t>
                      </a:r>
                      <a:r>
                        <a:rPr lang="nb-NO" sz="1400" dirty="0" err="1">
                          <a:effectLst/>
                        </a:rPr>
                        <a:t>vingovergang</a:t>
                      </a:r>
                      <a:r>
                        <a:rPr lang="nb-NO" sz="1400" dirty="0">
                          <a:effectLst/>
                        </a:rPr>
                        <a:t>, plassbytte og rundgang fra alle posisjoner</a:t>
                      </a:r>
                    </a:p>
                    <a:p>
                      <a:pPr marL="285750" indent="-285750" algn="l" fontAlgn="t">
                        <a:buFont typeface="Arial" panose="020B0604020202020204" pitchFamily="34" charset="0"/>
                        <a:buChar char="•"/>
                      </a:pPr>
                      <a:r>
                        <a:rPr lang="nb-NO" sz="1400" dirty="0">
                          <a:effectLst/>
                        </a:rPr>
                        <a:t>Utover dette stor vekt på individuell teknikk ved alle spillets faser</a:t>
                      </a:r>
                    </a:p>
                  </a:txBody>
                  <a:tcPr marL="57425" marR="57425" marT="57425" marB="57425">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marL="285750" indent="-285750" algn="l" fontAlgn="t">
                        <a:buFont typeface="Arial" panose="020B0604020202020204" pitchFamily="34" charset="0"/>
                        <a:buChar char="•"/>
                      </a:pPr>
                      <a:r>
                        <a:rPr lang="nb-NO" sz="1400" dirty="0">
                          <a:effectLst/>
                        </a:rPr>
                        <a:t>Ukens treninger legges opp slik at fordelingen blir riktig iht. denne vektleggingen</a:t>
                      </a:r>
                    </a:p>
                  </a:txBody>
                  <a:tcPr marL="57425" marR="57425" marT="57425" marB="57425">
                    <a:lnL>
                      <a:noFill/>
                    </a:lnL>
                    <a:lnR>
                      <a:noFill/>
                    </a:lnR>
                    <a:lnT w="762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48706401"/>
                  </a:ext>
                </a:extLst>
              </a:tr>
            </a:tbl>
          </a:graphicData>
        </a:graphic>
      </p:graphicFrame>
      <p:sp>
        <p:nvSpPr>
          <p:cNvPr id="12" name="object 4">
            <a:extLst>
              <a:ext uri="{FF2B5EF4-FFF2-40B4-BE49-F238E27FC236}">
                <a16:creationId xmlns:a16="http://schemas.microsoft.com/office/drawing/2014/main" id="{6E509F2D-B545-4A94-BB69-67708CEF90B7}"/>
              </a:ext>
            </a:extLst>
          </p:cNvPr>
          <p:cNvSpPr txBox="1">
            <a:spLocks noGrp="1"/>
          </p:cNvSpPr>
          <p:nvPr>
            <p:ph type="title"/>
          </p:nvPr>
        </p:nvSpPr>
        <p:spPr>
          <a:xfrm>
            <a:off x="1249149" y="558216"/>
            <a:ext cx="8195100" cy="777131"/>
          </a:xfrm>
          <a:prstGeom prst="rect">
            <a:avLst/>
          </a:prstGeom>
        </p:spPr>
        <p:txBody>
          <a:bodyPr/>
          <a:lstStyle/>
          <a:p>
            <a:pPr indent="12700">
              <a:defRPr spc="-100"/>
            </a:pPr>
            <a:r>
              <a:rPr lang="nb-NO" dirty="0"/>
              <a:t>Periodeplan</a:t>
            </a:r>
            <a:r>
              <a:rPr dirty="0"/>
              <a:t> 201</a:t>
            </a:r>
            <a:r>
              <a:rPr lang="en-US" dirty="0"/>
              <a:t>9</a:t>
            </a:r>
            <a:r>
              <a:rPr dirty="0"/>
              <a:t>/20</a:t>
            </a:r>
            <a:r>
              <a:rPr lang="en-US" dirty="0"/>
              <a:t>20</a:t>
            </a:r>
            <a:endParaRPr dirty="0"/>
          </a:p>
        </p:txBody>
      </p:sp>
    </p:spTree>
    <p:extLst>
      <p:ext uri="{BB962C8B-B14F-4D97-AF65-F5344CB8AC3E}">
        <p14:creationId xmlns:p14="http://schemas.microsoft.com/office/powerpoint/2010/main" val="79704695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AinUIYgM9aomzkc2XAeR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0oefwXZmHSfyg33Y_DH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0oefwXZmHSfyg33Y_DHa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0oefwXZmHSfyg33Y_DHa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zu1Tt.Kj9Z.Ipm1PYrJ5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zu1Tt.Kj9Z.Ipm1PYrJ5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tLiLNIYzcuswERUKfph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tLiLNIYzcuswERUKfphb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tLiLNIYzcuswERUKfph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oJXwm.qRsRVC6IxBB8.2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8Ovl49oJaOQzlh3J5qN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2055</Words>
  <Application>Microsoft Office PowerPoint</Application>
  <PresentationFormat>Egendefinert</PresentationFormat>
  <Paragraphs>327</Paragraphs>
  <Slides>22</Slides>
  <Notes>1</Notes>
  <HiddenSlides>0</HiddenSlides>
  <MMClips>0</MMClips>
  <ScaleCrop>false</ScaleCrop>
  <HeadingPairs>
    <vt:vector size="8" baseType="variant">
      <vt:variant>
        <vt:lpstr>Brukte skrifter</vt:lpstr>
      </vt:variant>
      <vt:variant>
        <vt:i4>6</vt:i4>
      </vt:variant>
      <vt:variant>
        <vt:lpstr>Tema</vt:lpstr>
      </vt:variant>
      <vt:variant>
        <vt:i4>2</vt:i4>
      </vt:variant>
      <vt:variant>
        <vt:lpstr>Innebygde OLE-servere</vt:lpstr>
      </vt:variant>
      <vt:variant>
        <vt:i4>2</vt:i4>
      </vt:variant>
      <vt:variant>
        <vt:lpstr>Lysbildetitler</vt:lpstr>
      </vt:variant>
      <vt:variant>
        <vt:i4>22</vt:i4>
      </vt:variant>
    </vt:vector>
  </HeadingPairs>
  <TitlesOfParts>
    <vt:vector size="32" baseType="lpstr">
      <vt:lpstr>Arial</vt:lpstr>
      <vt:lpstr>Calibri</vt:lpstr>
      <vt:lpstr>Calibri Light</vt:lpstr>
      <vt:lpstr>Helvetica</vt:lpstr>
      <vt:lpstr>Source Sans Pro</vt:lpstr>
      <vt:lpstr>Times New Roman</vt:lpstr>
      <vt:lpstr>Office Theme</vt:lpstr>
      <vt:lpstr>1_Office Theme</vt:lpstr>
      <vt:lpstr>think-cell Slide</vt:lpstr>
      <vt:lpstr>Worksheet</vt:lpstr>
      <vt:lpstr>Velkommen og agenda</vt:lpstr>
      <vt:lpstr>- Prinsipper/sportsplan - Gjennomføring treninger/Periodeplan - Gjennomføring kamper -Hjemmekamper i regionscupen -Kultur G2007 -Spons informerer -Økonomi </vt:lpstr>
      <vt:lpstr>Sportsplan Nordstrand Håndball Trening</vt:lpstr>
      <vt:lpstr>Sportsplan Nordstrand Håndball - Ferdigheter</vt:lpstr>
      <vt:lpstr>Denne sesongen</vt:lpstr>
      <vt:lpstr>PowerPoint-presentasjon</vt:lpstr>
      <vt:lpstr>Periodeplan 2019/2020</vt:lpstr>
      <vt:lpstr>Periodeplan 2019/2020</vt:lpstr>
      <vt:lpstr>Periodeplan 2019/2020</vt:lpstr>
      <vt:lpstr>Spilltibud 2019/2020</vt:lpstr>
      <vt:lpstr>Kommunikasjon med foreldre</vt:lpstr>
      <vt:lpstr>Temaserien</vt:lpstr>
      <vt:lpstr>Kultur i Nordstrand G2007</vt:lpstr>
      <vt:lpstr>Kultur i Nordstrand G2007</vt:lpstr>
      <vt:lpstr>Kultur i Nordstrand G2007</vt:lpstr>
      <vt:lpstr>Forslag kontrakt ved overnattingscuper</vt:lpstr>
      <vt:lpstr>Forslag kontrakt ved overnattingscuper</vt:lpstr>
      <vt:lpstr>Sponsgruppa informerer</vt:lpstr>
      <vt:lpstr>Sponsgruppa informerer</vt:lpstr>
      <vt:lpstr>Økonomi</vt:lpstr>
      <vt:lpstr>Nordstrand gutter håndball, årgang 2007,  Sesong 2018/2019</vt:lpstr>
      <vt:lpstr>Årshjul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og agenda</dc:title>
  <dc:creator>Jon Espen Kleven</dc:creator>
  <cp:lastModifiedBy>Kleven Jon Espen</cp:lastModifiedBy>
  <cp:revision>102</cp:revision>
  <dcterms:created xsi:type="dcterms:W3CDTF">2019-03-26T15:05:55Z</dcterms:created>
  <dcterms:modified xsi:type="dcterms:W3CDTF">2019-09-17T10:29:26Z</dcterms:modified>
</cp:coreProperties>
</file>